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5" r:id="rId3"/>
    <p:sldId id="377" r:id="rId4"/>
    <p:sldId id="259" r:id="rId5"/>
    <p:sldId id="335" r:id="rId6"/>
    <p:sldId id="260" r:id="rId7"/>
    <p:sldId id="336" r:id="rId8"/>
    <p:sldId id="261" r:id="rId9"/>
    <p:sldId id="262" r:id="rId10"/>
    <p:sldId id="376" r:id="rId11"/>
    <p:sldId id="378" r:id="rId12"/>
    <p:sldId id="379" r:id="rId13"/>
    <p:sldId id="380" r:id="rId14"/>
    <p:sldId id="381" r:id="rId15"/>
    <p:sldId id="308" r:id="rId16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5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9762"/>
    </p:cViewPr>
  </p:sorterViewPr>
  <p:notesViewPr>
    <p:cSldViewPr snapToGrid="0">
      <p:cViewPr varScale="1">
        <p:scale>
          <a:sx n="53" d="100"/>
          <a:sy n="53" d="100"/>
        </p:scale>
        <p:origin x="2922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47E7C-DD6A-425F-9C92-A670A07EA60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5EFBD-9017-4B4C-A1E5-5DF4206211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933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90AC2-F37E-44A6-BB25-0EA770EAF1FE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9AABF-B0FD-4DB0-ACB6-D939194A3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92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9AABF-B0FD-4DB0-ACB6-D939194A370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5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D792-660B-4C3F-8A02-82F3A3B1F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3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66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5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D792-660B-4C3F-8A02-82F3A3B1F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4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9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3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33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83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6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73211-A8A0-4BBF-8DF9-7DBBDEA5BB17}" type="datetimeFigureOut">
              <a:rPr lang="en-US" smtClean="0"/>
              <a:pPr/>
              <a:t>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E808D-6C0F-4A4F-A1A9-31108E4D97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4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293" y="53020"/>
            <a:ext cx="9189507" cy="2352699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  <a:latin typeface="Algerian" panose="04020705040A02060702" pitchFamily="82" charset="0"/>
              </a:rPr>
              <a:t>OVERVIEW OF</a:t>
            </a:r>
            <a:br>
              <a:rPr lang="en-US" sz="3600" b="1" u="sng" dirty="0" smtClean="0">
                <a:solidFill>
                  <a:schemeClr val="tx1"/>
                </a:solidFill>
                <a:latin typeface="Algerian" panose="04020705040A02060702" pitchFamily="82" charset="0"/>
              </a:rPr>
            </a:br>
            <a:r>
              <a:rPr lang="en-US" sz="3600" b="1" u="sng" dirty="0" smtClean="0">
                <a:solidFill>
                  <a:schemeClr val="tx1"/>
                </a:solidFill>
                <a:latin typeface="Algerian" panose="04020705040A02060702" pitchFamily="82" charset="0"/>
              </a:rPr>
              <a:t>INSOLVENCY AND BANKRUPTCY CODE,2016</a:t>
            </a:r>
            <a:br>
              <a:rPr lang="en-US" sz="3600" b="1" u="sng" dirty="0" smtClean="0">
                <a:solidFill>
                  <a:schemeClr val="tx1"/>
                </a:solidFill>
                <a:latin typeface="Algerian" panose="04020705040A02060702" pitchFamily="82" charset="0"/>
              </a:rPr>
            </a:br>
            <a:r>
              <a:rPr lang="en-US" sz="2800" b="1" u="sng" dirty="0" smtClean="0">
                <a:solidFill>
                  <a:schemeClr val="tx1"/>
                </a:solidFill>
                <a:latin typeface="Algerian" panose="04020705040A02060702" pitchFamily="82" charset="0"/>
              </a:rPr>
              <a:t/>
            </a:r>
            <a:br>
              <a:rPr lang="en-US" sz="2800" b="1" u="sng" dirty="0" smtClean="0">
                <a:solidFill>
                  <a:schemeClr val="tx1"/>
                </a:solidFill>
                <a:latin typeface="Algerian" panose="04020705040A02060702" pitchFamily="82" charset="0"/>
              </a:rPr>
            </a:br>
            <a:endParaRPr lang="en-US" sz="2800" b="1" u="sng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890" y="2333766"/>
            <a:ext cx="9500315" cy="3944267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insolvency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for corporates &amp; bankers to watch? 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u="sng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800" u="sng" dirty="0" smtClean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endParaRPr lang="en-US" sz="2800" u="sng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r>
              <a:rPr lang="en-US" sz="2800" u="sng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PRESENTER</a:t>
            </a:r>
          </a:p>
          <a:p>
            <a:endParaRPr lang="en-US" sz="2000" u="sng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ANJU AGRAWAL - Insolvency professional</a:t>
            </a:r>
          </a:p>
          <a:p>
            <a:r>
              <a:rPr lang="en-US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ASC INSOLVENCY SERVICES LLP </a:t>
            </a:r>
          </a:p>
          <a:p>
            <a:r>
              <a:rPr lang="en-US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(Part of ASC GROUP)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03029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2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513" y="122830"/>
            <a:ext cx="9835487" cy="791571"/>
          </a:xfrm>
        </p:spPr>
        <p:txBody>
          <a:bodyPr>
            <a:normAutofit fontScale="90000"/>
          </a:bodyPr>
          <a:lstStyle/>
          <a:p>
            <a:r>
              <a:rPr lang="en-IN" sz="36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RESOLUTION PROFESSIONAL MANAGES AFFAIRS</a:t>
            </a:r>
            <a:endParaRPr lang="en-IN" sz="36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513" y="1351129"/>
            <a:ext cx="10668000" cy="506331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Public announcement &amp; calling of claims from creditors.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Officers/ managers of CD to report to IRP.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Banks maintaining accounts to act on instruction of IRP.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Authority to access books of accounts and records of CD.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Constitute committee of creditors.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Manage operation of cd till resolution professional(RP)is appointed.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Take control and custody of assets of CD.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03029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664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4273" y="248908"/>
            <a:ext cx="9808191" cy="720084"/>
          </a:xfrm>
        </p:spPr>
        <p:txBody>
          <a:bodyPr>
            <a:normAutofit fontScale="90000"/>
          </a:bodyPr>
          <a:lstStyle/>
          <a:p>
            <a:r>
              <a:rPr lang="en-IN" sz="36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RESOLUTION APPLICANTS - NEW PROMOTERS (RA)</a:t>
            </a:r>
            <a:endParaRPr lang="en-IN" sz="36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773" y="1050874"/>
            <a:ext cx="10931857" cy="481766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Existing promoters, connected persons, persons with preference, undervalued and fraudulent transactions etc. Disqualified to be</a:t>
            </a:r>
            <a:r>
              <a:rPr lang="en-IN" sz="2800" dirty="0" smtClean="0">
                <a:solidFill>
                  <a:schemeClr val="tx1"/>
                </a:solidFill>
              </a:rPr>
              <a:t> RAs.</a:t>
            </a:r>
            <a:endParaRPr lang="en-IN" sz="28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Information memorandum containing details of assets &amp; liabilities, claims of creditors &amp; other vital information given to the</a:t>
            </a:r>
            <a:r>
              <a:rPr lang="en-IN" sz="2800" dirty="0" smtClean="0">
                <a:solidFill>
                  <a:schemeClr val="tx1"/>
                </a:solidFill>
              </a:rPr>
              <a:t> RA.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Eligibility of RAS determined by </a:t>
            </a:r>
            <a:r>
              <a:rPr lang="en-IN" sz="2800" cap="none" dirty="0" err="1" smtClean="0">
                <a:solidFill>
                  <a:schemeClr val="tx1"/>
                </a:solidFill>
              </a:rPr>
              <a:t>CoC</a:t>
            </a:r>
            <a:r>
              <a:rPr lang="en-IN" sz="2800" cap="none" dirty="0" smtClean="0">
                <a:solidFill>
                  <a:schemeClr val="tx1"/>
                </a:solidFill>
              </a:rPr>
              <a:t> and  resolution plans invited from them.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Compliant resolution plans examined by </a:t>
            </a:r>
            <a:r>
              <a:rPr lang="en-IN" sz="2800" cap="none" dirty="0" err="1" smtClean="0">
                <a:solidFill>
                  <a:schemeClr val="tx1"/>
                </a:solidFill>
              </a:rPr>
              <a:t>CoC</a:t>
            </a:r>
            <a:r>
              <a:rPr lang="en-IN" sz="2800" cap="none" dirty="0" smtClean="0">
                <a:solidFill>
                  <a:schemeClr val="tx1"/>
                </a:solidFill>
              </a:rPr>
              <a:t> and the best plan finalized.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Resolution professional takes the </a:t>
            </a:r>
            <a:r>
              <a:rPr lang="en-IN" sz="2800" cap="none" dirty="0" err="1" smtClean="0">
                <a:solidFill>
                  <a:schemeClr val="tx1"/>
                </a:solidFill>
              </a:rPr>
              <a:t>CoC</a:t>
            </a:r>
            <a:r>
              <a:rPr lang="en-IN" sz="2800" cap="none" dirty="0" smtClean="0">
                <a:solidFill>
                  <a:schemeClr val="tx1"/>
                </a:solidFill>
              </a:rPr>
              <a:t> recommended resolution plan to the company court (NCLT) for approval.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dirty="0" smtClean="0">
                <a:solidFill>
                  <a:schemeClr val="tx1"/>
                </a:solidFill>
              </a:rPr>
              <a:t>Plan implemented/executed after NCLT’s approval.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03029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568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137" y="576457"/>
            <a:ext cx="10235821" cy="542664"/>
          </a:xfrm>
        </p:spPr>
        <p:txBody>
          <a:bodyPr>
            <a:normAutofit fontScale="90000"/>
          </a:bodyPr>
          <a:lstStyle/>
          <a:p>
            <a:r>
              <a:rPr lang="en-IN" sz="36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HOW CORPORATES/BANKS CAN TAKE ADVANTAGE OF IBC</a:t>
            </a:r>
            <a:endParaRPr lang="en-IN" sz="36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501" y="1351128"/>
            <a:ext cx="11204812" cy="4435523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After IBC, defaulting corporates are wary of losing control of assets &amp; management.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They pay their stuck up payments or defaults through IBC.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Many corporates have repaid or settled their default amount on receiving notice from the operational creditors.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In last two years financial creditors have recovered their dues after filing the petition in NCLT and before its acceptance.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If corporate goes into CIRP, FCS or OCS still get their claim amounts (with haircuts) from new corporate, which otherwise had zero probability of recovery from the defaulting corporates.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800" cap="none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03029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9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4818" y="436729"/>
            <a:ext cx="9144000" cy="698524"/>
          </a:xfrm>
        </p:spPr>
        <p:txBody>
          <a:bodyPr>
            <a:normAutofit/>
          </a:bodyPr>
          <a:lstStyle/>
          <a:p>
            <a:r>
              <a:rPr lang="en-IN" sz="32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OUR SERVICES FOR CORPORATES &amp; BANKERS</a:t>
            </a:r>
            <a:endParaRPr lang="en-IN" sz="32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501" y="1419367"/>
            <a:ext cx="11423177" cy="513155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Providing legal &amp; insolvency services.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Drafting &amp; sending notices on behalf of OCS.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Filing petitions in NCLT on behalf of corporates &amp; bankers.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Working as resolution professionals in CIRP.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On panel of major public sector banks viz. IDBI bank, central Bank of India, SBI, OBC, UBI, Dena </a:t>
            </a:r>
            <a:r>
              <a:rPr lang="en-IN" sz="2800" cap="none" dirty="0">
                <a:solidFill>
                  <a:schemeClr val="tx1"/>
                </a:solidFill>
              </a:rPr>
              <a:t>B</a:t>
            </a:r>
            <a:r>
              <a:rPr lang="en-IN" sz="2800" cap="none" dirty="0" smtClean="0">
                <a:solidFill>
                  <a:schemeClr val="tx1"/>
                </a:solidFill>
              </a:rPr>
              <a:t>ank, IOB, BOI, Bank of </a:t>
            </a:r>
            <a:r>
              <a:rPr lang="en-IN" sz="2800" cap="none" dirty="0">
                <a:solidFill>
                  <a:schemeClr val="tx1"/>
                </a:solidFill>
              </a:rPr>
              <a:t>M</a:t>
            </a:r>
            <a:r>
              <a:rPr lang="en-IN" sz="2800" cap="none" dirty="0" smtClean="0">
                <a:solidFill>
                  <a:schemeClr val="tx1"/>
                </a:solidFill>
              </a:rPr>
              <a:t>aharashtra, </a:t>
            </a:r>
            <a:r>
              <a:rPr lang="en-IN" sz="2800" cap="none" dirty="0">
                <a:solidFill>
                  <a:schemeClr val="tx1"/>
                </a:solidFill>
              </a:rPr>
              <a:t>A</a:t>
            </a:r>
            <a:r>
              <a:rPr lang="en-IN" sz="2800" cap="none" dirty="0" smtClean="0">
                <a:solidFill>
                  <a:schemeClr val="tx1"/>
                </a:solidFill>
              </a:rPr>
              <a:t>ndhra </a:t>
            </a:r>
            <a:r>
              <a:rPr lang="en-IN" sz="2800" cap="none" dirty="0">
                <a:solidFill>
                  <a:schemeClr val="tx1"/>
                </a:solidFill>
              </a:rPr>
              <a:t>B</a:t>
            </a:r>
            <a:r>
              <a:rPr lang="en-IN" sz="2800" cap="none" dirty="0" smtClean="0">
                <a:solidFill>
                  <a:schemeClr val="tx1"/>
                </a:solidFill>
              </a:rPr>
              <a:t>ank, Punjab and Sindh Bank, </a:t>
            </a:r>
            <a:r>
              <a:rPr lang="en-IN" sz="2800" cap="none" dirty="0">
                <a:solidFill>
                  <a:schemeClr val="tx1"/>
                </a:solidFill>
              </a:rPr>
              <a:t>K</a:t>
            </a:r>
            <a:r>
              <a:rPr lang="en-IN" sz="2800" cap="none" dirty="0" smtClean="0">
                <a:solidFill>
                  <a:schemeClr val="tx1"/>
                </a:solidFill>
              </a:rPr>
              <a:t>arnataka </a:t>
            </a:r>
            <a:r>
              <a:rPr lang="en-IN" sz="2800" cap="none" dirty="0">
                <a:solidFill>
                  <a:schemeClr val="tx1"/>
                </a:solidFill>
              </a:rPr>
              <a:t>B</a:t>
            </a:r>
            <a:r>
              <a:rPr lang="en-IN" sz="2800" cap="none" dirty="0" smtClean="0">
                <a:solidFill>
                  <a:schemeClr val="tx1"/>
                </a:solidFill>
              </a:rPr>
              <a:t>ank.</a:t>
            </a:r>
            <a:endParaRPr lang="en-IN" sz="2800" cap="none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03029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56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8341" y="545911"/>
            <a:ext cx="9144000" cy="712172"/>
          </a:xfrm>
        </p:spPr>
        <p:txBody>
          <a:bodyPr/>
          <a:lstStyle/>
          <a:p>
            <a:r>
              <a:rPr lang="en-IN" sz="32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FOR RESOLUTION APPLICANTS/INVESTORS</a:t>
            </a:r>
            <a:endParaRPr lang="en-IN" sz="32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023" y="1815151"/>
            <a:ext cx="11273051" cy="443552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We keep track of all companies under CIRP.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Can offer sector or industry specific consultancy to investors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Provide consultancy for CIRP &amp; preparation of resolution plan.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800" cap="none" dirty="0" smtClean="0">
                <a:solidFill>
                  <a:schemeClr val="tx1"/>
                </a:solidFill>
              </a:rPr>
              <a:t>We ensure co-ordination, meeting of minds, expectations between resolution applicants &amp; financial creditors.</a:t>
            </a:r>
            <a:endParaRPr lang="en-IN" sz="2800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811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0" y="1295400"/>
            <a:ext cx="10972800" cy="762000"/>
          </a:xfrm>
        </p:spPr>
        <p:txBody>
          <a:bodyPr>
            <a:normAutofit/>
          </a:bodyPr>
          <a:lstStyle/>
          <a:p>
            <a:r>
              <a:rPr lang="en-US" sz="800" dirty="0" smtClean="0"/>
              <a:t>.</a:t>
            </a:r>
            <a:endParaRPr lang="en-US" sz="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algn="ctr">
              <a:buNone/>
            </a:pPr>
            <a:endParaRPr lang="en-US" b="1" u="sng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en-US" b="1" u="sng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en-US" b="1" u="sng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en-US" b="1" u="sng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en-US" b="1" u="sng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endParaRPr lang="en-US" b="1" u="sng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88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Algerian" pitchFamily="82" charset="0"/>
              </a:rPr>
              <a:t>THANK YOU</a:t>
            </a:r>
            <a:endParaRPr lang="en-US" sz="88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Algerian" pitchFamily="8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03029"/>
            <a:ext cx="1111555" cy="1111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262" y="150123"/>
            <a:ext cx="10515600" cy="91276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lgerian" panose="04020705040A02060702" pitchFamily="82" charset="0"/>
              </a:rPr>
              <a:t>Why </a:t>
            </a:r>
            <a:r>
              <a:rPr lang="en-US" sz="3200" b="1" dirty="0" err="1" smtClean="0">
                <a:solidFill>
                  <a:schemeClr val="tx1"/>
                </a:solidFill>
                <a:latin typeface="Algerian" panose="04020705040A02060702" pitchFamily="82" charset="0"/>
              </a:rPr>
              <a:t>ibc</a:t>
            </a:r>
            <a:r>
              <a:rPr lang="en-US" sz="3200" b="1" dirty="0">
                <a:solidFill>
                  <a:schemeClr val="tx1"/>
                </a:solidFill>
                <a:latin typeface="Algerian" panose="04020705040A02060702" pitchFamily="82" charset="0"/>
              </a:rPr>
              <a:t>, 2016 was </a:t>
            </a:r>
            <a:r>
              <a:rPr lang="en-US" sz="3200" b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introduced ?</a:t>
            </a:r>
            <a:r>
              <a:rPr lang="en-US" sz="3200" b="1" dirty="0">
                <a:solidFill>
                  <a:schemeClr val="tx1"/>
                </a:solidFill>
                <a:latin typeface="Algerian" panose="04020705040A02060702" pitchFamily="82" charset="0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Algerian" panose="04020705040A02060702" pitchFamily="82" charset="0"/>
              </a:rPr>
            </a:br>
            <a:endParaRPr lang="en-IN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557" y="1825625"/>
            <a:ext cx="11068335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Country had laws only for recovery of stressed assets earlier.</a:t>
            </a:r>
          </a:p>
          <a:p>
            <a:r>
              <a:rPr lang="en-US" sz="3200" dirty="0" smtClean="0"/>
              <a:t>No provision for Resolution of insolvent corporates.</a:t>
            </a:r>
          </a:p>
          <a:p>
            <a:r>
              <a:rPr lang="en-US" sz="3200" dirty="0" smtClean="0"/>
              <a:t>Corporates were liquidated in the event of default.</a:t>
            </a:r>
          </a:p>
          <a:p>
            <a:r>
              <a:rPr lang="en-US" sz="3200" dirty="0" smtClean="0"/>
              <a:t>Their assets sold in bits &amp; pieces to pay off the liabilities.</a:t>
            </a:r>
          </a:p>
          <a:p>
            <a:r>
              <a:rPr lang="en-US" sz="3200" dirty="0" smtClean="0"/>
              <a:t>Corporates could start a business but no freedom to exit.</a:t>
            </a:r>
          </a:p>
          <a:p>
            <a:r>
              <a:rPr lang="en-US" sz="3200" dirty="0" smtClean="0"/>
              <a:t>Advanced countries already had Insolvency Laws &amp; India was out of sync of International Laws.</a:t>
            </a:r>
          </a:p>
          <a:p>
            <a:r>
              <a:rPr lang="en-US" sz="3200" dirty="0" smtClean="0"/>
              <a:t>Insolvency Laws were waiting to be implemented for many years.</a:t>
            </a:r>
          </a:p>
          <a:p>
            <a:r>
              <a:rPr lang="en-US" sz="3200" dirty="0" smtClean="0"/>
              <a:t>Finally, IBC enacted in 2016.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IN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28787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93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8491" y="276204"/>
            <a:ext cx="10031103" cy="747380"/>
          </a:xfrm>
        </p:spPr>
        <p:txBody>
          <a:bodyPr>
            <a:noAutofit/>
          </a:bodyPr>
          <a:lstStyle/>
          <a:p>
            <a:r>
              <a:rPr lang="en-IN" sz="2800" b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WHAT IS CORPORATE INSOLVENCY RESOLUTION PROCESS (CIRP)?</a:t>
            </a:r>
            <a:endParaRPr lang="en-IN" sz="2800" b="1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262" y="1460311"/>
            <a:ext cx="11450471" cy="4558352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700" cap="none" dirty="0" smtClean="0">
                <a:solidFill>
                  <a:schemeClr val="tx1"/>
                </a:solidFill>
              </a:rPr>
              <a:t>Corporate is declared insolvent by the company court (NCLT)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700" cap="none" dirty="0" smtClean="0">
                <a:solidFill>
                  <a:schemeClr val="tx1"/>
                </a:solidFill>
              </a:rPr>
              <a:t>Powers of the existing board of directors suspended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700" cap="none" dirty="0" smtClean="0">
                <a:solidFill>
                  <a:schemeClr val="tx1"/>
                </a:solidFill>
              </a:rPr>
              <a:t>Resolution professional appointed as CEO to manage affairs the company for 6 to 9 months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700" cap="none" dirty="0" smtClean="0">
                <a:solidFill>
                  <a:schemeClr val="tx1"/>
                </a:solidFill>
              </a:rPr>
              <a:t>Committee of creditors takes all decisions to run the company.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700" cap="none" dirty="0" smtClean="0">
                <a:solidFill>
                  <a:schemeClr val="tx1"/>
                </a:solidFill>
              </a:rPr>
              <a:t>Through a transparent bidding process new promoters are inducted and handed management &amp; control of the company.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700" cap="none" dirty="0" smtClean="0">
                <a:solidFill>
                  <a:schemeClr val="tx1"/>
                </a:solidFill>
              </a:rPr>
              <a:t>CIRP is “promoters in possession” to “creditors in control”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700" cap="none" dirty="0" smtClean="0">
                <a:solidFill>
                  <a:schemeClr val="tx1"/>
                </a:solidFill>
              </a:rPr>
              <a:t>Enterprise value or economic value is preserved.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sz="2700" cap="none" dirty="0" smtClean="0">
                <a:solidFill>
                  <a:schemeClr val="tx1"/>
                </a:solidFill>
              </a:rPr>
              <a:t>Employment of workers is saved.</a:t>
            </a:r>
            <a:endParaRPr lang="en-IN" sz="2700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2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258" y="412123"/>
            <a:ext cx="10298742" cy="798491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INSOLVENCY, BANKRUPTCY AND LIQUIDATION</a:t>
            </a:r>
            <a:endParaRPr lang="en-US" sz="3600" b="1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258" y="1608129"/>
            <a:ext cx="11354938" cy="4805549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cap="none" dirty="0" smtClean="0">
                <a:solidFill>
                  <a:schemeClr val="tx1"/>
                </a:solidFill>
              </a:rPr>
              <a:t>Insolvency: A state in which financial difficulties of a company/person are such it is unable to run its business at current pace e.g. Defaults towards financial/operational creditors.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3000" cap="none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cap="none" dirty="0" smtClean="0">
                <a:solidFill>
                  <a:schemeClr val="tx1"/>
                </a:solidFill>
              </a:rPr>
              <a:t>Bankruptcy: (used in case of individuals and firms) when a person is legally declared incapable of paying their dues and obligations. 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3000" cap="none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cap="none" dirty="0" smtClean="0">
                <a:solidFill>
                  <a:schemeClr val="tx1"/>
                </a:solidFill>
              </a:rPr>
              <a:t>Liquidation: The process of winding up of a company to sell its assets to pay off liabilities.</a:t>
            </a:r>
          </a:p>
          <a:p>
            <a:pPr algn="just"/>
            <a:endParaRPr lang="en-US" sz="3000" cap="none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28787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039" y="295062"/>
            <a:ext cx="10515600" cy="912766"/>
          </a:xfrm>
        </p:spPr>
        <p:txBody>
          <a:bodyPr>
            <a:noAutofit/>
          </a:bodyPr>
          <a:lstStyle/>
          <a:p>
            <a:pPr algn="ctr"/>
            <a:r>
              <a:rPr lang="en-IN" sz="4000" b="1" dirty="0">
                <a:solidFill>
                  <a:schemeClr val="tx1"/>
                </a:solidFill>
                <a:latin typeface="Algerian" panose="04020705040A02060702" pitchFamily="82" charset="0"/>
              </a:rPr>
              <a:t>Types </a:t>
            </a:r>
            <a:r>
              <a:rPr lang="en-IN" sz="3600" b="1" dirty="0">
                <a:solidFill>
                  <a:schemeClr val="tx1"/>
                </a:solidFill>
                <a:latin typeface="Algerian" panose="04020705040A02060702" pitchFamily="82" charset="0"/>
              </a:rPr>
              <a:t>of</a:t>
            </a:r>
            <a:r>
              <a:rPr lang="en-IN" sz="4000" b="1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en-IN" sz="4000" b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Creditors</a:t>
            </a:r>
            <a:r>
              <a:rPr lang="en-IN" sz="5400" dirty="0" smtClean="0">
                <a:solidFill>
                  <a:schemeClr val="tx1"/>
                </a:solidFill>
              </a:rPr>
              <a:t>	</a:t>
            </a:r>
            <a:br>
              <a:rPr lang="en-IN" sz="5400" dirty="0" smtClean="0">
                <a:solidFill>
                  <a:schemeClr val="tx1"/>
                </a:solidFill>
              </a:rPr>
            </a:br>
            <a:endParaRPr lang="en-IN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1603614"/>
            <a:ext cx="11611280" cy="47562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u="sng" dirty="0"/>
              <a:t>“Financial </a:t>
            </a:r>
            <a:r>
              <a:rPr lang="en-US" u="sng" dirty="0" smtClean="0"/>
              <a:t>Creditor”</a:t>
            </a:r>
            <a:r>
              <a:rPr lang="en-US" dirty="0" smtClean="0"/>
              <a:t>: </a:t>
            </a:r>
            <a:r>
              <a:rPr lang="en-US" dirty="0"/>
              <a:t>means any person to whom a financial debt is owed and includes a person to whom such debt has been legally assigned or transferred to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u="sng" dirty="0" smtClean="0"/>
              <a:t>Financial Debt</a:t>
            </a:r>
            <a:r>
              <a:rPr lang="en-US" dirty="0" smtClean="0"/>
              <a:t>: is disbursed against the consideration for the time value of money, securities or deposits, </a:t>
            </a:r>
            <a:r>
              <a:rPr lang="en-US" dirty="0" err="1" smtClean="0"/>
              <a:t>allotees</a:t>
            </a:r>
            <a:r>
              <a:rPr lang="en-US" dirty="0" smtClean="0"/>
              <a:t> (through Authorized Representative)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u="sng" dirty="0"/>
              <a:t>“Operational </a:t>
            </a:r>
            <a:r>
              <a:rPr lang="en-US" u="sng" dirty="0" smtClean="0"/>
              <a:t>Creditor”</a:t>
            </a:r>
            <a:r>
              <a:rPr lang="en-US" dirty="0" smtClean="0"/>
              <a:t>: </a:t>
            </a:r>
            <a:r>
              <a:rPr lang="en-US" dirty="0"/>
              <a:t>means a person to whom an operational debt is owed and includes any person to whom such debt has been legally assigned or </a:t>
            </a:r>
            <a:r>
              <a:rPr lang="en-US" dirty="0" smtClean="0"/>
              <a:t>transferred</a:t>
            </a:r>
          </a:p>
          <a:p>
            <a:pPr algn="just">
              <a:lnSpc>
                <a:spcPct val="150000"/>
              </a:lnSpc>
            </a:pPr>
            <a:r>
              <a:rPr lang="en-US" u="sng" dirty="0" smtClean="0"/>
              <a:t>Operational Debt</a:t>
            </a:r>
            <a:r>
              <a:rPr lang="en-US" dirty="0" smtClean="0"/>
              <a:t>: means claim in respect of goods or services, including employment or payment dues payable to Central Govt.&amp; State </a:t>
            </a:r>
            <a:r>
              <a:rPr lang="en-US" dirty="0" err="1" smtClean="0"/>
              <a:t>Govt.or</a:t>
            </a:r>
            <a:r>
              <a:rPr lang="en-US" dirty="0" smtClean="0"/>
              <a:t> local authority.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IN" u="sng" dirty="0" smtClean="0"/>
              <a:t>“Other Creditors”</a:t>
            </a:r>
            <a:r>
              <a:rPr lang="en-IN" dirty="0" smtClean="0"/>
              <a:t>: </a:t>
            </a:r>
            <a:r>
              <a:rPr lang="en-IN" dirty="0"/>
              <a:t>Creditors other than </a:t>
            </a:r>
            <a:r>
              <a:rPr lang="en-IN" dirty="0" smtClean="0"/>
              <a:t>Operational </a:t>
            </a:r>
            <a:r>
              <a:rPr lang="en-IN" dirty="0"/>
              <a:t>and Financial Creditors.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28787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4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1" y="682388"/>
            <a:ext cx="11259403" cy="61756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latin typeface="Algerian" panose="04020705040A02060702" pitchFamily="82" charset="0"/>
              </a:rPr>
              <a:t>WHO CAN INITIATE CIRP AND WHEN</a:t>
            </a:r>
            <a:r>
              <a:rPr lang="en-US" sz="3600" dirty="0" smtClean="0"/>
              <a:t>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Financial creditors(FC), Operational Creditors(OC) and Corporate Debtor(CD) can itself initiate CIRP whenever any corporate debtor commits default</a:t>
            </a:r>
            <a:r>
              <a:rPr lang="en-US" sz="2400" dirty="0"/>
              <a:t> </a:t>
            </a:r>
            <a:r>
              <a:rPr lang="en-US" sz="2400" dirty="0" smtClean="0"/>
              <a:t>of </a:t>
            </a:r>
            <a:r>
              <a:rPr lang="en-US" sz="2400" dirty="0" err="1" smtClean="0"/>
              <a:t>Rs</a:t>
            </a:r>
            <a:r>
              <a:rPr lang="en-US" sz="2400" dirty="0" smtClean="0"/>
              <a:t>. 1,00,000 or more.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3000" dirty="0" smtClean="0">
                <a:latin typeface="Algerian" panose="04020705040A02060702" pitchFamily="82" charset="0"/>
              </a:rPr>
              <a:t>  </a:t>
            </a:r>
            <a:r>
              <a:rPr lang="en-US" sz="3000" dirty="0">
                <a:latin typeface="Algerian" panose="04020705040A02060702" pitchFamily="82" charset="0"/>
              </a:rPr>
              <a:t>INITIATION OF CIRP BY FC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Itself or jointly with other FCs, before NCLT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Record of default and name of resolution professional to be appointed as interim resolution profession (IRP)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NCLT to ascertain default within 14 days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Admit application, if default proved, otherwise reject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CIRP to commence from date of admission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03029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77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3" y="1446671"/>
            <a:ext cx="11600596" cy="503601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OC to deliver demand notice on CD along with proof, CD to inform OC any dispute or proof of payment within 10 days . </a:t>
            </a:r>
          </a:p>
          <a:p>
            <a:pPr marL="0" indent="0" algn="just">
              <a:buNone/>
            </a:pPr>
            <a:endParaRPr lang="en-US" sz="3000" dirty="0"/>
          </a:p>
          <a:p>
            <a:pPr marL="0" indent="0" algn="ctr">
              <a:buNone/>
            </a:pPr>
            <a:r>
              <a:rPr lang="en-US" sz="3200" b="1" dirty="0" smtClean="0">
                <a:latin typeface="Algerian" panose="04020705040A02060702" pitchFamily="82" charset="0"/>
              </a:rPr>
              <a:t>INITIATION OF CIRP BY OPERATIONAL CREDITOR (OC)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If </a:t>
            </a:r>
            <a:r>
              <a:rPr lang="en-US" dirty="0"/>
              <a:t>OC does not receive notice of any dispute or proof of payment.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OC can file application with NCLT along with certificate from bank confirming no payment of unpaid operational debt by </a:t>
            </a:r>
            <a:r>
              <a:rPr lang="en-US" dirty="0" smtClean="0"/>
              <a:t>CD, if available.</a:t>
            </a:r>
            <a:endParaRPr lang="en-US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NCLT may accept/reject application of OC or merits within 14 days.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CIRP to commence from date of admission.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NCLT to appoint, if resolution professional was not proposed by OC.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445" y="0"/>
            <a:ext cx="1111555" cy="11115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1969" y="156110"/>
            <a:ext cx="105176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en-US" sz="3200" b="1" dirty="0">
                <a:latin typeface="Algerian" panose="04020705040A02060702" pitchFamily="82" charset="0"/>
                <a:ea typeface="+mj-ea"/>
                <a:cs typeface="+mj-cs"/>
              </a:rPr>
              <a:t>INSOLVENCY RESOLUTION BY OPERATIONAL CREDITOR </a:t>
            </a:r>
          </a:p>
        </p:txBody>
      </p:sp>
    </p:spTree>
    <p:extLst>
      <p:ext uri="{BB962C8B-B14F-4D97-AF65-F5344CB8AC3E}">
        <p14:creationId xmlns:p14="http://schemas.microsoft.com/office/powerpoint/2010/main" val="5137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251" y="103029"/>
            <a:ext cx="11693166" cy="7021102"/>
          </a:xfrm>
        </p:spPr>
        <p:txBody>
          <a:bodyPr>
            <a:normAutofit fontScale="40000" lnSpcReduction="20000"/>
          </a:bodyPr>
          <a:lstStyle/>
          <a:p>
            <a:pPr algn="just"/>
            <a:endParaRPr lang="en-US" sz="3000" b="1" dirty="0" smtClean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algn="just"/>
            <a:endParaRPr lang="en-US" sz="3000" b="1" dirty="0" smtClean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algn="just"/>
            <a:endParaRPr lang="en-US" sz="3000" b="1" dirty="0" smtClean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r>
              <a:rPr lang="en-US" sz="6700" b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INITIATION OF CIRP BY CORPORATE DEBTOR</a:t>
            </a:r>
            <a:r>
              <a:rPr lang="en-US" sz="4200" b="1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5500" dirty="0" smtClean="0">
                <a:solidFill>
                  <a:schemeClr val="tx1"/>
                </a:solidFill>
              </a:rPr>
              <a:t>When CD has committed default can move application to NCLT.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5500" dirty="0" smtClean="0">
                <a:solidFill>
                  <a:schemeClr val="tx1"/>
                </a:solidFill>
              </a:rPr>
              <a:t>Propose name of insolvenc</a:t>
            </a:r>
            <a:r>
              <a:rPr lang="en-US" sz="5500" dirty="0">
                <a:solidFill>
                  <a:schemeClr val="tx1"/>
                </a:solidFill>
              </a:rPr>
              <a:t>y</a:t>
            </a:r>
            <a:r>
              <a:rPr lang="en-US" sz="5500" dirty="0" smtClean="0">
                <a:solidFill>
                  <a:schemeClr val="tx1"/>
                </a:solidFill>
              </a:rPr>
              <a:t> professional as IRP.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5500" dirty="0">
                <a:solidFill>
                  <a:schemeClr val="tx1"/>
                </a:solidFill>
              </a:rPr>
              <a:t>NCLT may accept/reject </a:t>
            </a:r>
            <a:r>
              <a:rPr lang="en-US" sz="5500" dirty="0" smtClean="0">
                <a:solidFill>
                  <a:schemeClr val="tx1"/>
                </a:solidFill>
              </a:rPr>
              <a:t>application </a:t>
            </a:r>
            <a:r>
              <a:rPr lang="en-US" sz="5500" dirty="0">
                <a:solidFill>
                  <a:schemeClr val="tx1"/>
                </a:solidFill>
              </a:rPr>
              <a:t>within 14 </a:t>
            </a:r>
            <a:r>
              <a:rPr lang="en-US" sz="5500" dirty="0" smtClean="0">
                <a:solidFill>
                  <a:schemeClr val="tx1"/>
                </a:solidFill>
              </a:rPr>
              <a:t>days.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5500" b="1" dirty="0" smtClean="0">
              <a:solidFill>
                <a:schemeClr val="tx1"/>
              </a:solidFill>
            </a:endParaRPr>
          </a:p>
          <a:p>
            <a:r>
              <a:rPr lang="en-US" sz="7000" b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TIME LIMIT FOR COMPLETION OF CIRP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5500" dirty="0" smtClean="0">
                <a:solidFill>
                  <a:schemeClr val="tx1"/>
                </a:solidFill>
              </a:rPr>
              <a:t>180 </a:t>
            </a:r>
            <a:r>
              <a:rPr lang="en-US" sz="5500" dirty="0">
                <a:solidFill>
                  <a:schemeClr val="tx1"/>
                </a:solidFill>
              </a:rPr>
              <a:t>Days from date of admission.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5500" dirty="0">
                <a:solidFill>
                  <a:schemeClr val="tx1"/>
                </a:solidFill>
              </a:rPr>
              <a:t>Can be extended upto 90 days on recommendation of </a:t>
            </a:r>
            <a:r>
              <a:rPr lang="en-US" sz="5500" dirty="0" smtClean="0">
                <a:solidFill>
                  <a:schemeClr val="tx1"/>
                </a:solidFill>
              </a:rPr>
              <a:t>committee of creditor.</a:t>
            </a:r>
          </a:p>
          <a:p>
            <a:pPr algn="just"/>
            <a:endParaRPr lang="en-US" sz="4200" b="1" dirty="0" smtClean="0">
              <a:solidFill>
                <a:schemeClr val="tx1"/>
              </a:solidFill>
            </a:endParaRPr>
          </a:p>
          <a:p>
            <a:r>
              <a:rPr lang="en-US" sz="7000" b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en-US" sz="7000" b="1" dirty="0">
                <a:solidFill>
                  <a:schemeClr val="tx1"/>
                </a:solidFill>
                <a:latin typeface="Algerian" panose="04020705040A02060702" pitchFamily="82" charset="0"/>
              </a:rPr>
              <a:t>WITHDRAWAL OF </a:t>
            </a:r>
            <a:r>
              <a:rPr lang="en-US" sz="7000" b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APPLICATION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5500" dirty="0" smtClean="0">
                <a:solidFill>
                  <a:schemeClr val="tx1"/>
                </a:solidFill>
              </a:rPr>
              <a:t>On application by applicant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5500" dirty="0" smtClean="0">
                <a:solidFill>
                  <a:schemeClr val="tx1"/>
                </a:solidFill>
              </a:rPr>
              <a:t>Approved </a:t>
            </a:r>
            <a:r>
              <a:rPr lang="en-US" sz="5500" dirty="0">
                <a:solidFill>
                  <a:schemeClr val="tx1"/>
                </a:solidFill>
              </a:rPr>
              <a:t>by 90% voting share of </a:t>
            </a:r>
            <a:r>
              <a:rPr lang="en-US" sz="5500" dirty="0" err="1">
                <a:solidFill>
                  <a:schemeClr val="tx1"/>
                </a:solidFill>
              </a:rPr>
              <a:t>CoC</a:t>
            </a:r>
            <a:r>
              <a:rPr lang="en-US" sz="5500" dirty="0">
                <a:solidFill>
                  <a:schemeClr val="tx1"/>
                </a:solidFill>
              </a:rPr>
              <a:t>. </a:t>
            </a:r>
            <a:endParaRPr lang="en-US" sz="55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5500" dirty="0" smtClean="0">
                <a:solidFill>
                  <a:schemeClr val="tx1"/>
                </a:solidFill>
              </a:rPr>
              <a:t>Many cases have been settled after start of CIRP.</a:t>
            </a:r>
            <a:endParaRPr lang="en-US" sz="55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03029"/>
            <a:ext cx="1111555" cy="1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33" y="900752"/>
            <a:ext cx="11264849" cy="5772457"/>
          </a:xfrm>
        </p:spPr>
        <p:txBody>
          <a:bodyPr>
            <a:normAutofit/>
          </a:bodyPr>
          <a:lstStyle/>
          <a:p>
            <a:pPr algn="l"/>
            <a:endParaRPr lang="en-US" b="1" cap="none" dirty="0" smtClean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algn="l"/>
            <a:r>
              <a:rPr lang="en-US" sz="2900" b="1" u="sng" cap="none" dirty="0" smtClean="0">
                <a:solidFill>
                  <a:schemeClr val="tx1"/>
                </a:solidFill>
              </a:rPr>
              <a:t> What is prohibited during moratorium 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Initiation or continuation of suits against CD.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Transferring, alienating or encumbering of property by CD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Action under SARFAESI act, 2002  </a:t>
            </a:r>
          </a:p>
          <a:p>
            <a:pPr algn="l"/>
            <a:r>
              <a:rPr lang="en-US" sz="2900" b="1" u="sng" cap="none" dirty="0" smtClean="0">
                <a:solidFill>
                  <a:schemeClr val="tx1"/>
                </a:solidFill>
              </a:rPr>
              <a:t>WHAT CAN’T BE TERMINATED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cap="none" dirty="0" smtClean="0">
                <a:solidFill>
                  <a:schemeClr val="tx1"/>
                </a:solidFill>
              </a:rPr>
              <a:t>Supply of essential goods and services to the debtor.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cap="none" dirty="0" smtClean="0">
              <a:solidFill>
                <a:schemeClr val="tx1"/>
              </a:solidFill>
            </a:endParaRPr>
          </a:p>
          <a:p>
            <a:r>
              <a:rPr lang="en-US" sz="2800" b="1" cap="none" dirty="0" smtClean="0">
                <a:solidFill>
                  <a:schemeClr val="tx1"/>
                </a:solidFill>
              </a:rPr>
              <a:t>Moratorium to continue till completion of CIRP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b="1" cap="none" dirty="0" smtClean="0">
              <a:solidFill>
                <a:schemeClr val="tx1"/>
              </a:solidFill>
            </a:endParaRPr>
          </a:p>
          <a:p>
            <a:pPr algn="l"/>
            <a:endParaRPr lang="en-US" b="1" cap="none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862" y="103029"/>
            <a:ext cx="1111555" cy="11115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27409" y="254421"/>
            <a:ext cx="60837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lgerian" panose="04020705040A02060702" pitchFamily="82" charset="0"/>
              </a:rPr>
              <a:t>Moratorium &amp; its impact</a:t>
            </a:r>
          </a:p>
        </p:txBody>
      </p:sp>
    </p:spTree>
    <p:extLst>
      <p:ext uri="{BB962C8B-B14F-4D97-AF65-F5344CB8AC3E}">
        <p14:creationId xmlns:p14="http://schemas.microsoft.com/office/powerpoint/2010/main" val="311442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2600</TotalTime>
  <Words>1172</Words>
  <Application>Microsoft Office PowerPoint</Application>
  <PresentationFormat>Widescreen</PresentationFormat>
  <Paragraphs>130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Algerian</vt:lpstr>
      <vt:lpstr>Arial</vt:lpstr>
      <vt:lpstr>Arial Rounded MT Bold</vt:lpstr>
      <vt:lpstr>Britannic Bold</vt:lpstr>
      <vt:lpstr>Calibri</vt:lpstr>
      <vt:lpstr>Calibri Light</vt:lpstr>
      <vt:lpstr>Wingdings</vt:lpstr>
      <vt:lpstr>Office Theme</vt:lpstr>
      <vt:lpstr>OVERVIEW OF INSOLVENCY AND BANKRUPTCY CODE,2016  </vt:lpstr>
      <vt:lpstr>Why ibc, 2016 was introduced ? </vt:lpstr>
      <vt:lpstr>WHAT IS CORPORATE INSOLVENCY RESOLUTION PROCESS (CIRP)?</vt:lpstr>
      <vt:lpstr>INSOLVENCY, BANKRUPTCY AND LIQUIDATION</vt:lpstr>
      <vt:lpstr>Types of Creditors  </vt:lpstr>
      <vt:lpstr>PowerPoint Presentation</vt:lpstr>
      <vt:lpstr>PowerPoint Presentation</vt:lpstr>
      <vt:lpstr>PowerPoint Presentation</vt:lpstr>
      <vt:lpstr>PowerPoint Presentation</vt:lpstr>
      <vt:lpstr>RESOLUTION PROFESSIONAL MANAGES AFFAIRS</vt:lpstr>
      <vt:lpstr>RESOLUTION APPLICANTS - NEW PROMOTERS (RA)</vt:lpstr>
      <vt:lpstr>HOW CORPORATES/BANKS CAN TAKE ADVANTAGE OF IBC</vt:lpstr>
      <vt:lpstr>OUR SERVICES FOR CORPORATES &amp; BANKERS</vt:lpstr>
      <vt:lpstr>FOR RESOLUTION APPLICANTS/INVESTORS</vt:lpstr>
      <vt:lpstr>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ON  INSOLVENCY AND BANKRUPTCY CODE,2016 AND BANKER’S PERSPECTIVE</dc:title>
  <dc:creator>mahima</dc:creator>
  <cp:lastModifiedBy>kriat sodhi</cp:lastModifiedBy>
  <cp:revision>549</cp:revision>
  <cp:lastPrinted>2019-02-14T12:58:29Z</cp:lastPrinted>
  <dcterms:created xsi:type="dcterms:W3CDTF">2017-12-08T06:01:45Z</dcterms:created>
  <dcterms:modified xsi:type="dcterms:W3CDTF">2019-02-14T15:38:55Z</dcterms:modified>
</cp:coreProperties>
</file>