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6"/>
  </p:notesMasterIdLst>
  <p:handoutMasterIdLst>
    <p:handoutMasterId r:id="rId17"/>
  </p:handoutMasterIdLst>
  <p:sldIdLst>
    <p:sldId id="256" r:id="rId3"/>
    <p:sldId id="260" r:id="rId4"/>
    <p:sldId id="312" r:id="rId5"/>
    <p:sldId id="318" r:id="rId6"/>
    <p:sldId id="258" r:id="rId7"/>
    <p:sldId id="259" r:id="rId8"/>
    <p:sldId id="317" r:id="rId9"/>
    <p:sldId id="306" r:id="rId10"/>
    <p:sldId id="308" r:id="rId11"/>
    <p:sldId id="319" r:id="rId12"/>
    <p:sldId id="314" r:id="rId13"/>
    <p:sldId id="320" r:id="rId14"/>
    <p:sldId id="316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E950855F-D12C-4702-9AF5-A60B8B520CC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42B662FA-8571-48A2-A53F-8D36E682D3D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F5A65C-E154-458F-B6A7-1F049CFCB266}" type="datetimeFigureOut">
              <a:rPr lang="en-IN" smtClean="0"/>
              <a:t>14-02-2019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E8F160C3-3363-4BBB-8141-11673C8F400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EB76ABD7-80E5-4121-A8C4-6D595C5EC7D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7C9D02-7B47-4172-9551-5A213D245A3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011610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82DA01-C527-4B5A-9AA0-18AE9954BFA0}" type="datetimeFigureOut">
              <a:rPr lang="en-IN" smtClean="0"/>
              <a:t>14-02-2019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E8D688-C059-41D9-98C2-92B1011BEF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1266370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669A44B-86B1-42D7-ABD0-2FBD29E740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FE4EB554-4755-46AC-8AF0-BEF405BA6B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7EAD8DC-F085-4EF1-8040-B2EB418D5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211D6-E6D9-4929-B827-92B524126DBE}" type="datetimeFigureOut">
              <a:rPr lang="en-IN" smtClean="0"/>
              <a:t>14-02-2019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074541A-7194-4149-8F85-04E24B0EE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33D9C95-9085-4278-A0A9-9CC525E90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N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074876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3F13565-97A3-418D-BAA1-F75848B83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D81294FC-1BC5-40A5-B847-5C41D44DD7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CA08B63-B223-4BDD-A278-170B6DC2A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211D6-E6D9-4929-B827-92B524126DBE}" type="datetimeFigureOut">
              <a:rPr lang="en-IN" smtClean="0"/>
              <a:t>14-02-2019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05C1DB8-53D8-432C-A16C-3C67FFABA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75DE809-D4C4-4149-A40C-C355BEE89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DEE3F-9ECF-4165-ADB6-92861FCBAC7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6029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A4E6BBE8-2D13-4C9C-BB0D-2F5E6B052A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9D3344D7-B9A7-48F3-A8A5-167F4FC0BD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23CCAC6-ACD5-432A-80AB-1BF50AA82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211D6-E6D9-4929-B827-92B524126DBE}" type="datetimeFigureOut">
              <a:rPr lang="en-IN" smtClean="0"/>
              <a:t>14-02-2019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7404778-FD5D-4D8E-AF60-A2191731A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F206128-FCC4-4D50-8224-03EAD1AD0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DEE3F-9ECF-4165-ADB6-92861FCBAC7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584935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211D6-E6D9-4929-B827-92B524126DBE}" type="datetimeFigureOut">
              <a:rPr lang="en-IN" smtClean="0"/>
              <a:t>14-02-2019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IN" smtClean="0"/>
              <a:t>1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00005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211D6-E6D9-4929-B827-92B524126DBE}" type="datetimeFigureOut">
              <a:rPr lang="en-IN" smtClean="0"/>
              <a:t>14-02-2019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DEE3F-9ECF-4165-ADB6-92861FCBAC7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613269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211D6-E6D9-4929-B827-92B524126DBE}" type="datetimeFigureOut">
              <a:rPr lang="en-IN" smtClean="0"/>
              <a:t>14-02-2019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DEE3F-9ECF-4165-ADB6-92861FCBAC7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153933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211D6-E6D9-4929-B827-92B524126DBE}" type="datetimeFigureOut">
              <a:rPr lang="en-IN" smtClean="0"/>
              <a:t>14-02-2019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DEE3F-9ECF-4165-ADB6-92861FCBAC7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714585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211D6-E6D9-4929-B827-92B524126DBE}" type="datetimeFigureOut">
              <a:rPr lang="en-IN" smtClean="0"/>
              <a:t>14-02-2019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DEE3F-9ECF-4165-ADB6-92861FCBAC7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586018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211D6-E6D9-4929-B827-92B524126DBE}" type="datetimeFigureOut">
              <a:rPr lang="en-IN" smtClean="0"/>
              <a:t>14-02-2019</a:t>
            </a:fld>
            <a:endParaRPr lang="en-IN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DEE3F-9ECF-4165-ADB6-92861FCBAC7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411797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211D6-E6D9-4929-B827-92B524126DBE}" type="datetimeFigureOut">
              <a:rPr lang="en-IN" smtClean="0"/>
              <a:t>14-02-2019</a:t>
            </a:fld>
            <a:endParaRPr lang="en-IN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DEE3F-9ECF-4165-ADB6-92861FCBAC7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0511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211D6-E6D9-4929-B827-92B524126DBE}" type="datetimeFigureOut">
              <a:rPr lang="en-IN" smtClean="0"/>
              <a:t>14-02-2019</a:t>
            </a:fld>
            <a:endParaRPr lang="en-IN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DEE3F-9ECF-4165-ADB6-92861FCBAC7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06438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738B18A-FE26-46B4-9725-ADF3E6293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40F6066-25A1-41FE-A4AB-E35171207F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4236554-5E73-4699-A984-04D647DFF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211D6-E6D9-4929-B827-92B524126DBE}" type="datetimeFigureOut">
              <a:rPr lang="en-IN" smtClean="0"/>
              <a:t>14-02-2019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99F1C32-BB74-4A8D-A5B9-93A42337A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49F2728-0605-44E4-8447-3CFC23E1E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DEE3F-9ECF-4165-ADB6-92861FCBAC7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7938198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211D6-E6D9-4929-B827-92B524126DBE}" type="datetimeFigureOut">
              <a:rPr lang="en-IN" smtClean="0"/>
              <a:t>14-02-2019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DEE3F-9ECF-4165-ADB6-92861FCBAC7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956665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211D6-E6D9-4929-B827-92B524126DBE}" type="datetimeFigureOut">
              <a:rPr lang="en-IN" smtClean="0"/>
              <a:t>14-02-2019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IN" smtClean="0"/>
              <a:t>1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297446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211D6-E6D9-4929-B827-92B524126DBE}" type="datetimeFigureOut">
              <a:rPr lang="en-IN" smtClean="0"/>
              <a:t>14-02-2019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IN" smtClean="0"/>
              <a:t>1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0712090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211D6-E6D9-4929-B827-92B524126DBE}" type="datetimeFigureOut">
              <a:rPr lang="en-IN" smtClean="0"/>
              <a:t>14-02-2019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IN" smtClean="0"/>
              <a:t>1</a:t>
            </a:r>
            <a:endParaRPr lang="en-IN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0515233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211D6-E6D9-4929-B827-92B524126DBE}" type="datetimeFigureOut">
              <a:rPr lang="en-IN" smtClean="0"/>
              <a:t>14-02-2019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IN" smtClean="0"/>
              <a:t>1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7490962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211D6-E6D9-4929-B827-92B524126DBE}" type="datetimeFigureOut">
              <a:rPr lang="en-IN" smtClean="0"/>
              <a:t>14-02-2019</a:t>
            </a:fld>
            <a:endParaRPr lang="en-I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IN" smtClean="0"/>
              <a:t>1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9839903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211D6-E6D9-4929-B827-92B524126DBE}" type="datetimeFigureOut">
              <a:rPr lang="en-IN" smtClean="0"/>
              <a:t>14-02-2019</a:t>
            </a:fld>
            <a:endParaRPr lang="en-I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IN" smtClean="0"/>
              <a:t>1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8409159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211D6-E6D9-4929-B827-92B524126DBE}" type="datetimeFigureOut">
              <a:rPr lang="en-IN" smtClean="0"/>
              <a:t>14-02-2019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DEE3F-9ECF-4165-ADB6-92861FCBAC7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523444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211D6-E6D9-4929-B827-92B524126DBE}" type="datetimeFigureOut">
              <a:rPr lang="en-IN" smtClean="0"/>
              <a:t>14-02-2019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DEE3F-9ECF-4165-ADB6-92861FCBAC7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32256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27C27D0-35D4-4132-B521-175A538BD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DAE07C7D-64AF-4F83-861A-91EB1DD1F9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DE3788D-0B5D-49F0-B21C-16AE7D896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211D6-E6D9-4929-B827-92B524126DBE}" type="datetimeFigureOut">
              <a:rPr lang="en-IN" smtClean="0"/>
              <a:t>14-02-2019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15BE1BB-69C9-445B-916A-FA1D8476E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1202E59-30A2-4CE1-A6D9-050A1F6EC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DEE3F-9ECF-4165-ADB6-92861FCBAC7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29895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D267065-3531-4D1F-AAAB-07E67C013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BFCBAB9-F736-4CD3-96BF-487CEEED0E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44E8C3DA-1880-4592-98A5-290A65DBC6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48110C3D-A5BF-4F7D-A62B-8C8A45B71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211D6-E6D9-4929-B827-92B524126DBE}" type="datetimeFigureOut">
              <a:rPr lang="en-IN" smtClean="0"/>
              <a:t>14-02-2019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7ACA4CC5-19D1-4C06-AB39-D4010A26F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B5A8D85A-A42E-4EDA-BCD9-41A5F333C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DEE3F-9ECF-4165-ADB6-92861FCBAC7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74514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30D8D54-8638-4C25-A953-A0C68C9F0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1FB759D1-5957-4735-83BC-B47FAD617E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CE903C88-7F20-4D32-8086-4033E91BBF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1E2A2463-483A-42E4-B210-F85C68C169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4B63EB3A-EE7E-4FD4-B601-5045215E9A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C9CDE85A-3745-4D32-BB8F-F818F22BB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211D6-E6D9-4929-B827-92B524126DBE}" type="datetimeFigureOut">
              <a:rPr lang="en-IN" smtClean="0"/>
              <a:t>14-02-2019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905C6693-683F-4B06-9850-151B17DCF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EBE48258-939A-47E1-8E04-CA5A736E2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DEE3F-9ECF-4165-ADB6-92861FCBAC7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73079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43673A4-9299-42B9-A487-2940EDD43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CADBBCB9-6514-444F-B45A-590B3DCE2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211D6-E6D9-4929-B827-92B524126DBE}" type="datetimeFigureOut">
              <a:rPr lang="en-IN" smtClean="0"/>
              <a:t>14-02-2019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1E9823A1-619B-4B8F-9019-EBA6EE027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FE90967F-8939-4D11-B738-588999440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DEE3F-9ECF-4165-ADB6-92861FCBAC7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1157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E451C26F-A44D-4366-A17B-29F05C339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211D6-E6D9-4929-B827-92B524126DBE}" type="datetimeFigureOut">
              <a:rPr lang="en-IN" smtClean="0"/>
              <a:t>14-02-2019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74DD8FA5-83A2-4469-B0AF-072C24248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4F77E868-36EC-406A-8D65-4A6CC0ED4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DEE3F-9ECF-4165-ADB6-92861FCBAC7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87633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A23375E-832E-4E7B-8A39-C5F6C68E7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2B6F890-9A03-4821-91C9-5D77EB6785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75642813-16B8-4804-B4DF-0B69278CA6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6502980-ADE0-4FB6-92B9-0B48F552C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211D6-E6D9-4929-B827-92B524126DBE}" type="datetimeFigureOut">
              <a:rPr lang="en-IN" smtClean="0"/>
              <a:t>14-02-2019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A3975CF-C210-4B98-87A4-78D7A393D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70A4702E-6BE0-416B-9A2C-6BBA26E5E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DEE3F-9ECF-4165-ADB6-92861FCBAC7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08451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9A03912-7664-4125-97FD-994E8B1B45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E676D410-B5CF-462D-8C15-138F1E30CF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43CFEFB7-D77B-45F2-ABFD-B53AC61F66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0D6A0571-9632-4B4E-A6D2-83D9907CF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211D6-E6D9-4929-B827-92B524126DBE}" type="datetimeFigureOut">
              <a:rPr lang="en-IN" smtClean="0"/>
              <a:t>14-02-2019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8AD4AFFD-B9C3-473D-A344-F363AF23A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5AC1E2E-7249-4407-A0F1-A00E10F17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DEE3F-9ECF-4165-ADB6-92861FCBAC7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83272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21" Type="http://schemas.openxmlformats.org/officeDocument/2006/relationships/image" Target="../media/image5.png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3EF0359D-D91D-4C1A-B2D1-8E4B78704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07828747-9778-4E2E-A38B-4E12DDA8AE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31B1F43-3329-41D9-AC52-7D2AE6AD5D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A211D6-E6D9-4929-B827-92B524126DBE}" type="datetimeFigureOut">
              <a:rPr lang="en-IN" smtClean="0"/>
              <a:t>14-02-2019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0E82864-B266-4ACD-A6D9-18788A505A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E78B4C9-7222-4499-AA5F-06012FF0AE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IN" dirty="0"/>
              <a:t>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D292E1FE-EA18-41D5-B52E-0822F6E92168}"/>
              </a:ext>
            </a:extLst>
          </p:cNvPr>
          <p:cNvSpPr/>
          <p:nvPr userDrawn="1"/>
        </p:nvSpPr>
        <p:spPr>
          <a:xfrm>
            <a:off x="0" y="0"/>
            <a:ext cx="12191999" cy="45719"/>
          </a:xfrm>
          <a:prstGeom prst="rect">
            <a:avLst/>
          </a:prstGeom>
          <a:solidFill>
            <a:srgbClr val="308FB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Georgia" panose="02040502050405020303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A70EEFE-19E8-45A0-BE5A-FF53E3D8A0A7}"/>
              </a:ext>
            </a:extLst>
          </p:cNvPr>
          <p:cNvSpPr/>
          <p:nvPr userDrawn="1"/>
        </p:nvSpPr>
        <p:spPr>
          <a:xfrm>
            <a:off x="1" y="116218"/>
            <a:ext cx="12192000" cy="771525"/>
          </a:xfrm>
          <a:prstGeom prst="rect">
            <a:avLst/>
          </a:prstGeom>
          <a:solidFill>
            <a:srgbClr val="308FB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Georgia" panose="02040502050405020303" pitchFamily="18" charset="0"/>
            </a:endParaRPr>
          </a:p>
        </p:txBody>
      </p:sp>
      <p:pic>
        <p:nvPicPr>
          <p:cNvPr id="9" name="BAE13E46-9FC0-4084-94D5-0AAA4DD69E0B" descr="3D1274DD-A2AD-42DD-BF2E-A95B9B14B45A">
            <a:extLst>
              <a:ext uri="{FF2B5EF4-FFF2-40B4-BE49-F238E27FC236}">
                <a16:creationId xmlns="" xmlns:a16="http://schemas.microsoft.com/office/drawing/2014/main" id="{F2C79CB8-397D-4E1C-BCD2-37016169F4F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5470575"/>
            <a:ext cx="12192000" cy="141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B3A770EE-E8B9-4BD6-8555-33C70C4A6C9D}"/>
              </a:ext>
            </a:extLst>
          </p:cNvPr>
          <p:cNvSpPr txBox="1"/>
          <p:nvPr userDrawn="1"/>
        </p:nvSpPr>
        <p:spPr>
          <a:xfrm>
            <a:off x="3225494" y="6313732"/>
            <a:ext cx="740092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rgbClr val="308FBA"/>
                </a:solidFill>
                <a:latin typeface="Georgia" panose="02040502050405020303" pitchFamily="18" charset="0"/>
              </a:rPr>
              <a:t>Comprehensive Solutions for Complex Matters</a:t>
            </a:r>
          </a:p>
        </p:txBody>
      </p:sp>
    </p:spTree>
    <p:extLst>
      <p:ext uri="{BB962C8B-B14F-4D97-AF65-F5344CB8AC3E}">
        <p14:creationId xmlns:p14="http://schemas.microsoft.com/office/powerpoint/2010/main" val="1739756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0EA211D6-E6D9-4929-B827-92B524126DBE}" type="datetimeFigureOut">
              <a:rPr lang="en-IN" smtClean="0"/>
              <a:t>14-02-2019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IN" smtClean="0"/>
              <a:t>1</a:t>
            </a:r>
            <a:endParaRPr lang="en-IN" dirty="0"/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D292E1FE-EA18-41D5-B52E-0822F6E92168}"/>
              </a:ext>
            </a:extLst>
          </p:cNvPr>
          <p:cNvSpPr/>
          <p:nvPr userDrawn="1"/>
        </p:nvSpPr>
        <p:spPr>
          <a:xfrm>
            <a:off x="0" y="0"/>
            <a:ext cx="12191999" cy="45719"/>
          </a:xfrm>
          <a:prstGeom prst="rect">
            <a:avLst/>
          </a:prstGeom>
          <a:solidFill>
            <a:srgbClr val="308FB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Georgia" panose="02040502050405020303" pitchFamily="18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0A70EEFE-19E8-45A0-BE5A-FF53E3D8A0A7}"/>
              </a:ext>
            </a:extLst>
          </p:cNvPr>
          <p:cNvSpPr/>
          <p:nvPr userDrawn="1"/>
        </p:nvSpPr>
        <p:spPr>
          <a:xfrm>
            <a:off x="1" y="116218"/>
            <a:ext cx="12192000" cy="771525"/>
          </a:xfrm>
          <a:prstGeom prst="rect">
            <a:avLst/>
          </a:prstGeom>
          <a:solidFill>
            <a:srgbClr val="308FB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Georgia" panose="02040502050405020303" pitchFamily="18" charset="0"/>
            </a:endParaRPr>
          </a:p>
        </p:txBody>
      </p:sp>
      <p:pic>
        <p:nvPicPr>
          <p:cNvPr id="17" name="BAE13E46-9FC0-4084-94D5-0AAA4DD69E0B" descr="3D1274DD-A2AD-42DD-BF2E-A95B9B14B45A">
            <a:extLst>
              <a:ext uri="{FF2B5EF4-FFF2-40B4-BE49-F238E27FC236}">
                <a16:creationId xmlns="" xmlns:a16="http://schemas.microsoft.com/office/drawing/2014/main" id="{F2C79CB8-397D-4E1C-BCD2-37016169F4F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0" y="5470575"/>
            <a:ext cx="12192000" cy="141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B3A770EE-E8B9-4BD6-8555-33C70C4A6C9D}"/>
              </a:ext>
            </a:extLst>
          </p:cNvPr>
          <p:cNvSpPr txBox="1"/>
          <p:nvPr userDrawn="1"/>
        </p:nvSpPr>
        <p:spPr>
          <a:xfrm>
            <a:off x="3225494" y="6313732"/>
            <a:ext cx="740092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rgbClr val="308FBA"/>
                </a:solidFill>
                <a:latin typeface="Georgia" panose="02040502050405020303" pitchFamily="18" charset="0"/>
              </a:rPr>
              <a:t>Comprehensive Solutions for Complex Matters</a:t>
            </a:r>
          </a:p>
        </p:txBody>
      </p:sp>
    </p:spTree>
    <p:extLst>
      <p:ext uri="{BB962C8B-B14F-4D97-AF65-F5344CB8AC3E}">
        <p14:creationId xmlns:p14="http://schemas.microsoft.com/office/powerpoint/2010/main" val="36818482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C361DA4-AF6A-492E-8FCF-4146D189DF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02173" y="2036762"/>
            <a:ext cx="6705600" cy="1655761"/>
          </a:xfrm>
        </p:spPr>
        <p:txBody>
          <a:bodyPr/>
          <a:lstStyle/>
          <a:p>
            <a:r>
              <a:rPr lang="en-US" b="1" dirty="0">
                <a:latin typeface="Georgia" panose="02040502050405020303" pitchFamily="18" charset="0"/>
              </a:rPr>
              <a:t>ASC GROUP 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C53C819B-113D-4596-B601-33C6463F10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84540" y="3822037"/>
            <a:ext cx="4299150" cy="861420"/>
          </a:xfrm>
        </p:spPr>
        <p:txBody>
          <a:bodyPr/>
          <a:lstStyle/>
          <a:p>
            <a:r>
              <a:rPr lang="en-US" b="1" dirty="0">
                <a:latin typeface="Georgia" panose="02040502050405020303" pitchFamily="18" charset="0"/>
              </a:rPr>
              <a:t>Legal Metrology, BIS, ETA and EPR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1719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C361DA4-AF6A-492E-8FCF-4146D189DF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1946" y="2623616"/>
            <a:ext cx="10203976" cy="1655761"/>
          </a:xfrm>
        </p:spPr>
        <p:txBody>
          <a:bodyPr/>
          <a:lstStyle/>
          <a:p>
            <a:pPr algn="ctr"/>
            <a:r>
              <a:rPr lang="en-IN" sz="4400" dirty="0" smtClean="0">
                <a:latin typeface="Georgia" panose="02040502050405020303" pitchFamily="18" charset="0"/>
              </a:rPr>
              <a:t>ETA</a:t>
            </a:r>
            <a:br>
              <a:rPr lang="en-IN" sz="4400" dirty="0" smtClean="0">
                <a:latin typeface="Georgia" panose="02040502050405020303" pitchFamily="18" charset="0"/>
              </a:rPr>
            </a:br>
            <a:r>
              <a:rPr lang="en-IN" sz="4400" dirty="0" smtClean="0">
                <a:latin typeface="Georgia" panose="02040502050405020303" pitchFamily="18" charset="0"/>
              </a:rPr>
              <a:t>(Equipment </a:t>
            </a:r>
            <a:r>
              <a:rPr lang="en-IN" sz="4400" dirty="0">
                <a:latin typeface="Georgia" panose="02040502050405020303" pitchFamily="18" charset="0"/>
              </a:rPr>
              <a:t>Type </a:t>
            </a:r>
            <a:r>
              <a:rPr lang="en-IN" sz="4400" dirty="0" smtClean="0">
                <a:latin typeface="Georgia" panose="02040502050405020303" pitchFamily="18" charset="0"/>
              </a:rPr>
              <a:t>Approval)</a:t>
            </a:r>
            <a:r>
              <a:rPr lang="en-US" sz="4400" b="1" dirty="0" smtClean="0">
                <a:latin typeface="Georgia" panose="02040502050405020303" pitchFamily="18" charset="0"/>
              </a:rPr>
              <a:t/>
            </a:r>
            <a:br>
              <a:rPr lang="en-US" sz="4400" b="1" dirty="0" smtClean="0">
                <a:latin typeface="Georgia" panose="02040502050405020303" pitchFamily="18" charset="0"/>
              </a:rPr>
            </a:br>
            <a:endParaRPr lang="en-IN" sz="4400" dirty="0"/>
          </a:p>
        </p:txBody>
      </p:sp>
    </p:spTree>
    <p:extLst>
      <p:ext uri="{BB962C8B-B14F-4D97-AF65-F5344CB8AC3E}">
        <p14:creationId xmlns:p14="http://schemas.microsoft.com/office/powerpoint/2010/main" val="935774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C9DC436B-4111-47A5-B359-BB1CDDE85A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0365" y="1152043"/>
            <a:ext cx="2065671" cy="227354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4D5FCA42-E0B3-4FAC-8DC7-A9AE922E6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1219" y="147485"/>
            <a:ext cx="10692581" cy="752168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Georgia" panose="02040502050405020303" pitchFamily="18" charset="0"/>
              </a:rPr>
              <a:t>Brief on ETA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="" xmlns:a16="http://schemas.microsoft.com/office/drawing/2014/main" id="{C914FF1B-4E12-4941-8D96-28D2B4EED3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2956" y="899653"/>
            <a:ext cx="9867331" cy="4077361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1600" dirty="0">
                <a:latin typeface="Georgia" panose="02040502050405020303" pitchFamily="18" charset="0"/>
              </a:rPr>
              <a:t>ETA(Equipment Type Approval) is basically required for all Wireless equipment/devices which work in Delicensed bands.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1600" dirty="0">
                <a:latin typeface="Georgia" panose="02040502050405020303" pitchFamily="18" charset="0"/>
              </a:rPr>
              <a:t>This License is controlled and monitored by WPC(Wireless Planning &amp; co-ordination) department.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600" dirty="0">
                <a:latin typeface="Georgia" panose="02040502050405020303" pitchFamily="18" charset="0"/>
              </a:rPr>
              <a:t>The application for obtaining equipment type approval shall be made to the Wireless Adviser to Govt. of India.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600" dirty="0">
                <a:latin typeface="Georgia" panose="02040502050405020303" pitchFamily="18" charset="0"/>
              </a:rPr>
              <a:t>The Equipment Type Approval  shall be granted only to an Indian agency and not in the name of any foreign  manufacturer.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600" dirty="0">
                <a:latin typeface="Georgia" panose="02040502050405020303" pitchFamily="18" charset="0"/>
              </a:rPr>
              <a:t>The application should be submitted along with a complete copy of Radio Test report (RF test report) carried out on the product, from an accredited test laboratory.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600" dirty="0">
                <a:latin typeface="Georgia" panose="02040502050405020303" pitchFamily="18" charset="0"/>
              </a:rPr>
              <a:t>Tests reports are required to indicate the details such as resolution bandwidth, video bandwidth,  frequency span, sweep etc.</a:t>
            </a:r>
          </a:p>
        </p:txBody>
      </p:sp>
    </p:spTree>
    <p:extLst>
      <p:ext uri="{BB962C8B-B14F-4D97-AF65-F5344CB8AC3E}">
        <p14:creationId xmlns:p14="http://schemas.microsoft.com/office/powerpoint/2010/main" val="109348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C361DA4-AF6A-492E-8FCF-4146D189DF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23582" y="3401538"/>
            <a:ext cx="10203976" cy="1655761"/>
          </a:xfrm>
        </p:spPr>
        <p:txBody>
          <a:bodyPr/>
          <a:lstStyle/>
          <a:p>
            <a:pPr algn="ctr"/>
            <a:r>
              <a:rPr lang="en-IN" sz="4400" dirty="0" smtClean="0">
                <a:latin typeface="Georgia" panose="02040502050405020303" pitchFamily="18" charset="0"/>
              </a:rPr>
              <a:t>EPR</a:t>
            </a:r>
            <a:br>
              <a:rPr lang="en-IN" sz="4400" dirty="0" smtClean="0">
                <a:latin typeface="Georgia" panose="02040502050405020303" pitchFamily="18" charset="0"/>
              </a:rPr>
            </a:br>
            <a:r>
              <a:rPr lang="en-IN" sz="4400" dirty="0" smtClean="0">
                <a:latin typeface="Georgia" panose="02040502050405020303" pitchFamily="18" charset="0"/>
              </a:rPr>
              <a:t>(</a:t>
            </a:r>
            <a:r>
              <a:rPr lang="en-IN" sz="4400" b="1" dirty="0" smtClean="0">
                <a:latin typeface="Georgia" panose="02040502050405020303" pitchFamily="18" charset="0"/>
              </a:rPr>
              <a:t>Extended </a:t>
            </a:r>
            <a:r>
              <a:rPr lang="en-IN" sz="4400" b="1" dirty="0">
                <a:latin typeface="Georgia" panose="02040502050405020303" pitchFamily="18" charset="0"/>
              </a:rPr>
              <a:t>Procedure </a:t>
            </a:r>
            <a:r>
              <a:rPr lang="en-IN" sz="4400" b="1" dirty="0" smtClean="0">
                <a:latin typeface="Georgia" panose="02040502050405020303" pitchFamily="18" charset="0"/>
              </a:rPr>
              <a:t>Responsibility</a:t>
            </a:r>
            <a:r>
              <a:rPr lang="en-IN" sz="4400" dirty="0" smtClean="0">
                <a:latin typeface="Georgia" panose="02040502050405020303" pitchFamily="18" charset="0"/>
              </a:rPr>
              <a:t>)</a:t>
            </a:r>
            <a:r>
              <a:rPr lang="en-US" sz="4400" b="1" dirty="0" smtClean="0">
                <a:latin typeface="Georgia" panose="02040502050405020303" pitchFamily="18" charset="0"/>
              </a:rPr>
              <a:t/>
            </a:r>
            <a:br>
              <a:rPr lang="en-US" sz="4400" b="1" dirty="0" smtClean="0">
                <a:latin typeface="Georgia" panose="02040502050405020303" pitchFamily="18" charset="0"/>
              </a:rPr>
            </a:br>
            <a:endParaRPr lang="en-IN" sz="4400" dirty="0"/>
          </a:p>
        </p:txBody>
      </p:sp>
    </p:spTree>
    <p:extLst>
      <p:ext uri="{BB962C8B-B14F-4D97-AF65-F5344CB8AC3E}">
        <p14:creationId xmlns:p14="http://schemas.microsoft.com/office/powerpoint/2010/main" val="1082166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D5FCA42-E0B3-4FAC-8DC7-A9AE922E6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1219" y="147485"/>
            <a:ext cx="10692581" cy="752168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Georgia" panose="02040502050405020303" pitchFamily="18" charset="0"/>
              </a:rPr>
              <a:t>Brief on EPR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="" xmlns:a16="http://schemas.microsoft.com/office/drawing/2014/main" id="{C914FF1B-4E12-4941-8D96-28D2B4EED3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1219" y="1029212"/>
            <a:ext cx="10438190" cy="4351338"/>
          </a:xfrm>
        </p:spPr>
        <p:txBody>
          <a:bodyPr>
            <a:normAutofit fontScale="925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IN" sz="1600" b="1" dirty="0">
                <a:latin typeface="Georgia" panose="02040502050405020303" pitchFamily="18" charset="0"/>
              </a:rPr>
              <a:t>EPR(Extended Procedure Responsibility) basically deals with the </a:t>
            </a:r>
            <a:r>
              <a:rPr lang="en-US" sz="1600" b="1" dirty="0">
                <a:latin typeface="Georgia" panose="02040502050405020303" pitchFamily="18" charset="0"/>
              </a:rPr>
              <a:t> post-consumer phase of certain goods.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1600" dirty="0">
                <a:latin typeface="Georgia" panose="02040502050405020303" pitchFamily="18" charset="0"/>
              </a:rPr>
              <a:t>Extended Producer Responsibility (EPR) is a policy approach under which producers are given a significant responsibility – financial and/or physical – for the treatment or disposal of post-consumer products.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1600" dirty="0">
                <a:latin typeface="Georgia" panose="02040502050405020303" pitchFamily="18" charset="0"/>
              </a:rPr>
              <a:t>Assigning such responsibility could in principle provide incentives to prevent wastes at the source, promote product design for the environment and support recycling.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1600" dirty="0">
                <a:latin typeface="Georgia" panose="02040502050405020303" pitchFamily="18" charset="0"/>
              </a:rPr>
              <a:t>This is to be monitor and controlled by CPCB ( Central Pollution control Board)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1600" dirty="0">
                <a:latin typeface="Georgia" panose="02040502050405020303" pitchFamily="18" charset="0"/>
              </a:rPr>
              <a:t>EPR rules are applicable on 22 products including IT / Telecommunication / Consumer durables products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1600" dirty="0">
                <a:latin typeface="Georgia" panose="02040502050405020303" pitchFamily="18" charset="0"/>
              </a:rPr>
              <a:t>Company need to arrange and sign agreement with Recycler who will collect waste and deposit it to the department after every quarter.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1600" dirty="0">
                <a:latin typeface="Georgia" panose="02040502050405020303" pitchFamily="18" charset="0"/>
              </a:rPr>
              <a:t>Recyclers also require to file quarterly returns with the department.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IN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5418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D5FCA42-E0B3-4FAC-8DC7-A9AE922E6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119" y="147485"/>
            <a:ext cx="10730681" cy="752168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Brief </a:t>
            </a:r>
            <a:r>
              <a:rPr lang="en-US" sz="2800" b="1" dirty="0">
                <a:solidFill>
                  <a:schemeClr val="tx1"/>
                </a:solidFill>
                <a:latin typeface="Georgia" panose="02040502050405020303" pitchFamily="18" charset="0"/>
              </a:rPr>
              <a:t>about Legal Metrology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F51E1AF-3481-4AA7-920A-8136BED1BC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119" y="1015708"/>
            <a:ext cx="10945761" cy="4351338"/>
          </a:xfrm>
          <a:noFill/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800" dirty="0">
                <a:latin typeface="Georgia" panose="02040502050405020303" pitchFamily="18" charset="0"/>
              </a:rPr>
              <a:t>Legal Metrology Act also known as Packaged commodities act applicable on all the packaged commodities. Any Manufacturer or Importer or a packer who is dealing in any commodity which is traded in packaged form will require registration under legal metrology act</a:t>
            </a:r>
            <a:r>
              <a:rPr lang="en-US" sz="1800" dirty="0" smtClean="0">
                <a:latin typeface="Georgia" panose="02040502050405020303" pitchFamily="18" charset="0"/>
              </a:rPr>
              <a:t>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sz="1800" dirty="0"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800" dirty="0">
                <a:latin typeface="Georgia" panose="02040502050405020303" pitchFamily="18" charset="0"/>
              </a:rPr>
              <a:t>Legal Metrology registration can be applied in three capacities</a:t>
            </a:r>
            <a:r>
              <a:rPr lang="en-US" sz="1800" dirty="0" smtClean="0">
                <a:latin typeface="Georgia" panose="02040502050405020303" pitchFamily="18" charset="0"/>
              </a:rPr>
              <a:t>:</a:t>
            </a:r>
            <a:endParaRPr lang="en-US" sz="1800" dirty="0">
              <a:latin typeface="Georgia" panose="02040502050405020303" pitchFamily="18" charset="0"/>
            </a:endParaRP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800" b="1" dirty="0">
                <a:latin typeface="Georgia" panose="02040502050405020303" pitchFamily="18" charset="0"/>
              </a:rPr>
              <a:t>Manufacturer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800" b="1" dirty="0">
                <a:latin typeface="Georgia" panose="02040502050405020303" pitchFamily="18" charset="0"/>
              </a:rPr>
              <a:t>Importer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800" b="1" dirty="0">
                <a:latin typeface="Georgia" panose="02040502050405020303" pitchFamily="18" charset="0"/>
              </a:rPr>
              <a:t>Packer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sz="1200" dirty="0">
              <a:latin typeface="Georgia" panose="02040502050405020303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en-US" sz="1600" dirty="0">
              <a:latin typeface="Georgia" panose="02040502050405020303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8B4B7FF7-8DCD-4AAC-BE19-049C1A55B3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5698" y="1929314"/>
            <a:ext cx="2688102" cy="333200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204044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A83CCFBA-38D8-4518-B112-9B0EF39C07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7932" y="2276542"/>
            <a:ext cx="2688102" cy="281603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4D5FCA42-E0B3-4FAC-8DC7-A9AE922E6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119" y="147485"/>
            <a:ext cx="10730681" cy="752168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chemeClr val="tx1"/>
                </a:solidFill>
                <a:latin typeface="Georgia" panose="02040502050405020303" pitchFamily="18" charset="0"/>
              </a:rPr>
              <a:t>Brief about Legal Metrology…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A41CCFC0-9DC7-40A4-8A8F-3793E28DAB50}"/>
              </a:ext>
            </a:extLst>
          </p:cNvPr>
          <p:cNvSpPr/>
          <p:nvPr/>
        </p:nvSpPr>
        <p:spPr>
          <a:xfrm>
            <a:off x="3418449" y="1097281"/>
            <a:ext cx="5387926" cy="75216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Georgia" panose="02040502050405020303" pitchFamily="18" charset="0"/>
              </a:rPr>
              <a:t>Product Categorization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835A502F-E5AF-466A-AF4B-E527EF268080}"/>
              </a:ext>
            </a:extLst>
          </p:cNvPr>
          <p:cNvSpPr/>
          <p:nvPr/>
        </p:nvSpPr>
        <p:spPr>
          <a:xfrm>
            <a:off x="717452" y="2459497"/>
            <a:ext cx="4571999" cy="22531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/>
                </a:solidFill>
                <a:latin typeface="Georgia" panose="02040502050405020303" pitchFamily="18" charset="0"/>
              </a:rPr>
              <a:t>Weight and Measurement Products</a:t>
            </a:r>
          </a:p>
          <a:p>
            <a:r>
              <a:rPr lang="en-US" sz="1600" b="1" dirty="0">
                <a:solidFill>
                  <a:schemeClr val="tx1"/>
                </a:solidFill>
                <a:latin typeface="Georgia" panose="02040502050405020303" pitchFamily="18" charset="0"/>
              </a:rPr>
              <a:t>Various Registration Required 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Georgia" panose="02040502050405020303" pitchFamily="18" charset="0"/>
              </a:rPr>
              <a:t>Model Approval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Georgia" panose="02040502050405020303" pitchFamily="18" charset="0"/>
              </a:rPr>
              <a:t>Packaged Commodity Registration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Georgia" panose="02040502050405020303" pitchFamily="18" charset="0"/>
              </a:rPr>
              <a:t>Import License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Georgia" panose="02040502050405020303" pitchFamily="18" charset="0"/>
              </a:rPr>
              <a:t>Dealership License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Georgia" panose="02040502050405020303" pitchFamily="18" charset="0"/>
              </a:rPr>
              <a:t>Stamping of Product</a:t>
            </a:r>
          </a:p>
          <a:p>
            <a:endParaRPr lang="en-US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endParaRPr lang="en-US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CA3AFBEB-EA89-4FD0-A21C-0B8473D30EA2}"/>
              </a:ext>
            </a:extLst>
          </p:cNvPr>
          <p:cNvSpPr/>
          <p:nvPr/>
        </p:nvSpPr>
        <p:spPr>
          <a:xfrm>
            <a:off x="7525200" y="2712864"/>
            <a:ext cx="4886179" cy="22391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b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Non </a:t>
            </a:r>
            <a:r>
              <a:rPr lang="en-US" sz="2000" b="1" dirty="0">
                <a:solidFill>
                  <a:schemeClr val="tx1"/>
                </a:solidFill>
                <a:latin typeface="Georgia" panose="02040502050405020303" pitchFamily="18" charset="0"/>
              </a:rPr>
              <a:t>Weighted products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Georgia" panose="02040502050405020303" pitchFamily="18" charset="0"/>
              </a:rPr>
              <a:t>Only Packaged Commodity Registration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400" b="1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400" b="1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400" b="1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400" b="1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400" b="1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400" b="1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="" xmlns:a16="http://schemas.microsoft.com/office/drawing/2014/main" id="{1CDD4A2E-3A09-42B9-A69C-C85A7BEBB758}"/>
              </a:ext>
            </a:extLst>
          </p:cNvPr>
          <p:cNvCxnSpPr>
            <a:cxnSpLocks/>
            <a:stCxn id="7" idx="2"/>
            <a:endCxn id="8" idx="0"/>
          </p:cNvCxnSpPr>
          <p:nvPr/>
        </p:nvCxnSpPr>
        <p:spPr>
          <a:xfrm flipH="1">
            <a:off x="3003452" y="1849449"/>
            <a:ext cx="3108960" cy="61004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="" xmlns:a16="http://schemas.microsoft.com/office/drawing/2014/main" id="{82BD5648-26C7-4362-A09C-57317744FA80}"/>
              </a:ext>
            </a:extLst>
          </p:cNvPr>
          <p:cNvCxnSpPr>
            <a:cxnSpLocks/>
          </p:cNvCxnSpPr>
          <p:nvPr/>
        </p:nvCxnSpPr>
        <p:spPr>
          <a:xfrm>
            <a:off x="6164013" y="1836388"/>
            <a:ext cx="2775271" cy="62310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E6992F78-97EE-4E08-A641-1C3BD6F9C498}"/>
              </a:ext>
            </a:extLst>
          </p:cNvPr>
          <p:cNvSpPr txBox="1"/>
          <p:nvPr/>
        </p:nvSpPr>
        <p:spPr>
          <a:xfrm>
            <a:off x="2743200" y="5375600"/>
            <a:ext cx="80591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Georgia" panose="02040502050405020303" pitchFamily="18" charset="0"/>
              </a:rPr>
              <a:t>The Registrations required shall be taken within 90 days from inception of business or first transaction else Penalty clause is there for All Director plus Company.</a:t>
            </a:r>
          </a:p>
        </p:txBody>
      </p:sp>
    </p:spTree>
    <p:extLst>
      <p:ext uri="{BB962C8B-B14F-4D97-AF65-F5344CB8AC3E}">
        <p14:creationId xmlns:p14="http://schemas.microsoft.com/office/powerpoint/2010/main" val="775767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C361DA4-AF6A-492E-8FCF-4146D189DF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8275" y="2569025"/>
            <a:ext cx="9144000" cy="1655761"/>
          </a:xfrm>
        </p:spPr>
        <p:txBody>
          <a:bodyPr/>
          <a:lstStyle/>
          <a:p>
            <a:r>
              <a:rPr lang="en-US" b="1" dirty="0" smtClean="0">
                <a:latin typeface="Georgia" panose="02040502050405020303" pitchFamily="18" charset="0"/>
              </a:rPr>
              <a:t>BIS Certification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22181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D5FCA42-E0B3-4FAC-8DC7-A9AE922E6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6916" y="147485"/>
            <a:ext cx="10586884" cy="752168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chemeClr val="tx1"/>
                </a:solidFill>
                <a:latin typeface="Georgia" panose="02040502050405020303" pitchFamily="18" charset="0"/>
              </a:rPr>
              <a:t>Brief on BIS</a:t>
            </a:r>
            <a:endParaRPr lang="en-IN" sz="28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F51E1AF-3481-4AA7-920A-8136BED1BC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0251" y="1001915"/>
            <a:ext cx="12037325" cy="4716495"/>
          </a:xfrm>
        </p:spPr>
        <p:txBody>
          <a:bodyPr>
            <a:noAutofit/>
          </a:bodyPr>
          <a:lstStyle/>
          <a:p>
            <a:pPr lvl="0"/>
            <a:r>
              <a:rPr lang="en-IN" dirty="0">
                <a:latin typeface="Georgia" panose="02040502050405020303" pitchFamily="18" charset="0"/>
              </a:rPr>
              <a:t>BIS </a:t>
            </a:r>
            <a:r>
              <a:rPr lang="en-IN" dirty="0" smtClean="0">
                <a:latin typeface="Georgia" panose="02040502050405020303" pitchFamily="18" charset="0"/>
              </a:rPr>
              <a:t>(Bureau </a:t>
            </a:r>
            <a:r>
              <a:rPr lang="en-IN" dirty="0">
                <a:latin typeface="Georgia" panose="02040502050405020303" pitchFamily="18" charset="0"/>
              </a:rPr>
              <a:t>of Indian Standard) is a certification which gives 3</a:t>
            </a:r>
            <a:r>
              <a:rPr lang="en-IN" baseline="30000" dirty="0">
                <a:latin typeface="Georgia" panose="02040502050405020303" pitchFamily="18" charset="0"/>
              </a:rPr>
              <a:t>rd</a:t>
            </a:r>
            <a:r>
              <a:rPr lang="en-IN" dirty="0">
                <a:latin typeface="Georgia" panose="02040502050405020303" pitchFamily="18" charset="0"/>
              </a:rPr>
              <a:t> party guarantee of </a:t>
            </a:r>
            <a:r>
              <a:rPr lang="en-IN" dirty="0" smtClean="0">
                <a:latin typeface="Georgia" panose="02040502050405020303" pitchFamily="18" charset="0"/>
              </a:rPr>
              <a:t>quality, safety, </a:t>
            </a:r>
            <a:r>
              <a:rPr lang="en-IN" dirty="0">
                <a:latin typeface="Georgia" panose="02040502050405020303" pitchFamily="18" charset="0"/>
              </a:rPr>
              <a:t>reliability of products to consumers.</a:t>
            </a:r>
            <a:endParaRPr lang="en-US" dirty="0">
              <a:latin typeface="Georgia" panose="02040502050405020303" pitchFamily="18" charset="0"/>
            </a:endParaRPr>
          </a:p>
          <a:p>
            <a:pPr lvl="0"/>
            <a:r>
              <a:rPr lang="en-IN" dirty="0">
                <a:latin typeface="Georgia" panose="02040502050405020303" pitchFamily="18" charset="0"/>
              </a:rPr>
              <a:t>Government of India has made BIS certification mandatory for 49 products taking consideration in to public health.</a:t>
            </a:r>
            <a:endParaRPr lang="en-US" dirty="0">
              <a:latin typeface="Georgia" panose="02040502050405020303" pitchFamily="18" charset="0"/>
            </a:endParaRPr>
          </a:p>
          <a:p>
            <a:r>
              <a:rPr lang="en-IN" dirty="0">
                <a:latin typeface="Georgia" panose="02040502050405020303" pitchFamily="18" charset="0"/>
              </a:rPr>
              <a:t>BIS is applicable mainly on </a:t>
            </a:r>
          </a:p>
          <a:p>
            <a:r>
              <a:rPr lang="en-US" sz="2400" dirty="0">
                <a:latin typeface="Georgia" panose="02040502050405020303" pitchFamily="18" charset="0"/>
              </a:rPr>
              <a:t>BIS is mainly Applicable on :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800" b="1" dirty="0">
                <a:latin typeface="Georgia" panose="02040502050405020303" pitchFamily="18" charset="0"/>
              </a:rPr>
              <a:t>Electronic Products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800" b="1" dirty="0">
                <a:latin typeface="Georgia" panose="02040502050405020303" pitchFamily="18" charset="0"/>
              </a:rPr>
              <a:t>IT products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800" b="1" dirty="0">
                <a:latin typeface="Georgia" panose="02040502050405020303" pitchFamily="18" charset="0"/>
              </a:rPr>
              <a:t>LED and Lights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800" b="1" dirty="0">
                <a:latin typeface="Georgia" panose="02040502050405020303" pitchFamily="18" charset="0"/>
              </a:rPr>
              <a:t>Telecommunication Products</a:t>
            </a:r>
          </a:p>
          <a:p>
            <a:pPr marL="285750" indent="-285750" algn="ctr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sz="1600" dirty="0">
              <a:latin typeface="Georgia" panose="02040502050405020303" pitchFamily="18" charset="0"/>
            </a:endParaRPr>
          </a:p>
          <a:p>
            <a:pPr marL="285750" indent="-285750" algn="ctr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sz="3200" dirty="0">
              <a:latin typeface="Georgia" panose="02040502050405020303" pitchFamily="18" charset="0"/>
            </a:endParaRPr>
          </a:p>
          <a:p>
            <a:pPr marL="285750" indent="-285750" algn="ctr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sz="3200" dirty="0">
              <a:latin typeface="Georgia" panose="02040502050405020303" pitchFamily="18" charset="0"/>
            </a:endParaRPr>
          </a:p>
          <a:p>
            <a:pPr marL="285750" indent="-285750" algn="ctr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IN" sz="3200" dirty="0">
              <a:latin typeface="Georgia" panose="02040502050405020303" pitchFamily="18" charset="0"/>
            </a:endParaRPr>
          </a:p>
          <a:p>
            <a:pPr algn="ctr"/>
            <a:endParaRPr lang="en-IN" sz="3200" dirty="0">
              <a:latin typeface="Georgia" panose="02040502050405020303" pitchFamily="18" charset="0"/>
            </a:endParaRPr>
          </a:p>
          <a:p>
            <a:pPr algn="ctr"/>
            <a:endParaRPr lang="en-IN" sz="32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1853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D5FCA42-E0B3-4FAC-8DC7-A9AE922E6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1219" y="147485"/>
            <a:ext cx="10692581" cy="752168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chemeClr val="tx1"/>
                </a:solidFill>
                <a:latin typeface="Georgia" panose="02040502050405020303" pitchFamily="18" charset="0"/>
              </a:rPr>
              <a:t>List of products requiring compulsory BIS certification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="" xmlns:a16="http://schemas.microsoft.com/office/drawing/2014/main" id="{09DA0497-5239-45E5-BDEE-0EF5A6A45FB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5628900"/>
              </p:ext>
            </p:extLst>
          </p:nvPr>
        </p:nvGraphicFramePr>
        <p:xfrm>
          <a:off x="1137753" y="1048679"/>
          <a:ext cx="10216047" cy="439242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450279">
                  <a:extLst>
                    <a:ext uri="{9D8B030D-6E8A-4147-A177-3AD203B41FA5}">
                      <a16:colId xmlns="" xmlns:a16="http://schemas.microsoft.com/office/drawing/2014/main" val="1195900509"/>
                    </a:ext>
                  </a:extLst>
                </a:gridCol>
                <a:gridCol w="8765768">
                  <a:extLst>
                    <a:ext uri="{9D8B030D-6E8A-4147-A177-3AD203B41FA5}">
                      <a16:colId xmlns="" xmlns:a16="http://schemas.microsoft.com/office/drawing/2014/main" val="610861470"/>
                    </a:ext>
                  </a:extLst>
                </a:gridCol>
              </a:tblGrid>
              <a:tr h="471042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Sl. No.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365" marR="6365" marT="636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Product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365" marR="6365" marT="6365" marB="0"/>
                </a:tc>
                <a:extLst>
                  <a:ext uri="{0D108BD9-81ED-4DB2-BD59-A6C34878D82A}">
                    <a16:rowId xmlns="" xmlns:a16="http://schemas.microsoft.com/office/drawing/2014/main" val="869972050"/>
                  </a:ext>
                </a:extLst>
              </a:tr>
              <a:tr h="18467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365" marR="6365" marT="636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AMPLIFIERS WITH INPUT POWER 2000W AND ABOVE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365" marR="6365" marT="6365" marB="0"/>
                </a:tc>
                <a:extLst>
                  <a:ext uri="{0D108BD9-81ED-4DB2-BD59-A6C34878D82A}">
                    <a16:rowId xmlns="" xmlns:a16="http://schemas.microsoft.com/office/drawing/2014/main" val="3693977613"/>
                  </a:ext>
                </a:extLst>
              </a:tr>
              <a:tr h="28712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365" marR="6365" marT="636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AUTOMATIC DATA PROCESSING MACHINE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365" marR="6365" marT="6365" marB="0"/>
                </a:tc>
                <a:extLst>
                  <a:ext uri="{0D108BD9-81ED-4DB2-BD59-A6C34878D82A}">
                    <a16:rowId xmlns="" xmlns:a16="http://schemas.microsoft.com/office/drawing/2014/main" val="2384392715"/>
                  </a:ext>
                </a:extLst>
              </a:tr>
              <a:tr h="18467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365" marR="6365" marT="636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ELECTRONIC CLOCKS WITH MAINS POWER</a:t>
                      </a:r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365" marR="6365" marT="6365" marB="0"/>
                </a:tc>
                <a:extLst>
                  <a:ext uri="{0D108BD9-81ED-4DB2-BD59-A6C34878D82A}">
                    <a16:rowId xmlns="" xmlns:a16="http://schemas.microsoft.com/office/drawing/2014/main" val="4223097501"/>
                  </a:ext>
                </a:extLst>
              </a:tr>
              <a:tr h="18467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4</a:t>
                      </a:r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365" marR="6365" marT="636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ELECTRONIC GAMES (VIDEO)</a:t>
                      </a:r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365" marR="6365" marT="6365" marB="0"/>
                </a:tc>
                <a:extLst>
                  <a:ext uri="{0D108BD9-81ED-4DB2-BD59-A6C34878D82A}">
                    <a16:rowId xmlns="" xmlns:a16="http://schemas.microsoft.com/office/drawing/2014/main" val="1466317938"/>
                  </a:ext>
                </a:extLst>
              </a:tr>
              <a:tr h="18467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5</a:t>
                      </a:r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365" marR="6365" marT="636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ELECTRONIC MUSICAL SYSTEMS WITH INPUT POWER 200W AND ABOVE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365" marR="6365" marT="6365" marB="0"/>
                </a:tc>
                <a:extLst>
                  <a:ext uri="{0D108BD9-81ED-4DB2-BD59-A6C34878D82A}">
                    <a16:rowId xmlns="" xmlns:a16="http://schemas.microsoft.com/office/drawing/2014/main" val="3421061910"/>
                  </a:ext>
                </a:extLst>
              </a:tr>
              <a:tr h="28712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6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365" marR="6365" marT="636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LAPTOP/NOTEBOOK/TABLET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365" marR="6365" marT="6365" marB="0"/>
                </a:tc>
                <a:extLst>
                  <a:ext uri="{0D108BD9-81ED-4DB2-BD59-A6C34878D82A}">
                    <a16:rowId xmlns="" xmlns:a16="http://schemas.microsoft.com/office/drawing/2014/main" val="2262248155"/>
                  </a:ext>
                </a:extLst>
              </a:tr>
              <a:tr h="18467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7</a:t>
                      </a:r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365" marR="6365" marT="636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MICROWAVE OVENS</a:t>
                      </a:r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365" marR="6365" marT="6365" marB="0"/>
                </a:tc>
                <a:extLst>
                  <a:ext uri="{0D108BD9-81ED-4DB2-BD59-A6C34878D82A}">
                    <a16:rowId xmlns="" xmlns:a16="http://schemas.microsoft.com/office/drawing/2014/main" val="11642162"/>
                  </a:ext>
                </a:extLst>
              </a:tr>
              <a:tr h="36313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8</a:t>
                      </a:r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365" marR="6365" marT="636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OPTICAL DISC PLAYERS WITH BUILT IN AMPLIFIERS OF INPUT POWER 200W AND ABOVE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365" marR="6365" marT="6365" marB="0"/>
                </a:tc>
                <a:extLst>
                  <a:ext uri="{0D108BD9-81ED-4DB2-BD59-A6C34878D82A}">
                    <a16:rowId xmlns="" xmlns:a16="http://schemas.microsoft.com/office/drawing/2014/main" val="721373634"/>
                  </a:ext>
                </a:extLst>
              </a:tr>
              <a:tr h="23902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9</a:t>
                      </a:r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365" marR="6365" marT="636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PLASMA/LCD/LED TELEVISIONS OF SCREEN SIZE 32"; AND ABOVE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365" marR="6365" marT="6365" marB="0"/>
                </a:tc>
                <a:extLst>
                  <a:ext uri="{0D108BD9-81ED-4DB2-BD59-A6C34878D82A}">
                    <a16:rowId xmlns="" xmlns:a16="http://schemas.microsoft.com/office/drawing/2014/main" val="3255588227"/>
                  </a:ext>
                </a:extLst>
              </a:tr>
              <a:tr h="28712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10</a:t>
                      </a:r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365" marR="6365" marT="636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PRINTERS, PLOTTERS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365" marR="6365" marT="6365" marB="0"/>
                </a:tc>
                <a:extLst>
                  <a:ext uri="{0D108BD9-81ED-4DB2-BD59-A6C34878D82A}">
                    <a16:rowId xmlns="" xmlns:a16="http://schemas.microsoft.com/office/drawing/2014/main" val="163720034"/>
                  </a:ext>
                </a:extLst>
              </a:tr>
              <a:tr h="28712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11</a:t>
                      </a:r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365" marR="6365" marT="636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SCANNERS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365" marR="6365" marT="6365" marB="0"/>
                </a:tc>
                <a:extLst>
                  <a:ext uri="{0D108BD9-81ED-4DB2-BD59-A6C34878D82A}">
                    <a16:rowId xmlns="" xmlns:a16="http://schemas.microsoft.com/office/drawing/2014/main" val="2137434271"/>
                  </a:ext>
                </a:extLst>
              </a:tr>
              <a:tr h="28712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12</a:t>
                      </a:r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365" marR="6365" marT="636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SET TOP BOX</a:t>
                      </a:r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365" marR="6365" marT="6365" marB="0"/>
                </a:tc>
                <a:extLst>
                  <a:ext uri="{0D108BD9-81ED-4DB2-BD59-A6C34878D82A}">
                    <a16:rowId xmlns="" xmlns:a16="http://schemas.microsoft.com/office/drawing/2014/main" val="4129665693"/>
                  </a:ext>
                </a:extLst>
              </a:tr>
              <a:tr h="28712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13</a:t>
                      </a:r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365" marR="6365" marT="636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TELEPHONE ANSWERING MACHINES</a:t>
                      </a:r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365" marR="6365" marT="6365" marB="0"/>
                </a:tc>
                <a:extLst>
                  <a:ext uri="{0D108BD9-81ED-4DB2-BD59-A6C34878D82A}">
                    <a16:rowId xmlns="" xmlns:a16="http://schemas.microsoft.com/office/drawing/2014/main" val="1131784020"/>
                  </a:ext>
                </a:extLst>
              </a:tr>
              <a:tr h="36313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14</a:t>
                      </a:r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365" marR="6365" marT="636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VISUAL DISPLAY UNITS, VIDEOS MONITORS OF SCREEN SIZE 32" AND ABOVE</a:t>
                      </a:r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365" marR="6365" marT="6365" marB="0"/>
                </a:tc>
                <a:extLst>
                  <a:ext uri="{0D108BD9-81ED-4DB2-BD59-A6C34878D82A}">
                    <a16:rowId xmlns="" xmlns:a16="http://schemas.microsoft.com/office/drawing/2014/main" val="1900461470"/>
                  </a:ext>
                </a:extLst>
              </a:tr>
              <a:tr h="28712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15</a:t>
                      </a:r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365" marR="6365" marT="636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WIRELESS KEYBOARDS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365" marR="6365" marT="6365" marB="0"/>
                </a:tc>
                <a:extLst>
                  <a:ext uri="{0D108BD9-81ED-4DB2-BD59-A6C34878D82A}">
                    <a16:rowId xmlns="" xmlns:a16="http://schemas.microsoft.com/office/drawing/2014/main" val="24189973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5995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D5FCA42-E0B3-4FAC-8DC7-A9AE922E6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1219" y="147485"/>
            <a:ext cx="10692581" cy="752168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chemeClr val="tx1"/>
                </a:solidFill>
                <a:latin typeface="Georgia" panose="02040502050405020303" pitchFamily="18" charset="0"/>
              </a:rPr>
              <a:t>List of products requiring compulsory BIS certification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="" xmlns:a16="http://schemas.microsoft.com/office/drawing/2014/main" id="{08D717B2-876F-428F-9FA1-32281E48EE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1593093"/>
              </p:ext>
            </p:extLst>
          </p:nvPr>
        </p:nvGraphicFramePr>
        <p:xfrm>
          <a:off x="1555846" y="899653"/>
          <a:ext cx="9389660" cy="4844957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056990">
                  <a:extLst>
                    <a:ext uri="{9D8B030D-6E8A-4147-A177-3AD203B41FA5}">
                      <a16:colId xmlns="" xmlns:a16="http://schemas.microsoft.com/office/drawing/2014/main" val="896218870"/>
                    </a:ext>
                  </a:extLst>
                </a:gridCol>
                <a:gridCol w="8332670">
                  <a:extLst>
                    <a:ext uri="{9D8B030D-6E8A-4147-A177-3AD203B41FA5}">
                      <a16:colId xmlns="" xmlns:a16="http://schemas.microsoft.com/office/drawing/2014/main" val="2974326379"/>
                    </a:ext>
                  </a:extLst>
                </a:gridCol>
              </a:tblGrid>
              <a:tr h="497090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Sl. No.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365" marR="6365" marT="636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Product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365" marR="6365" marT="6365" marB="0"/>
                </a:tc>
                <a:extLst>
                  <a:ext uri="{0D108BD9-81ED-4DB2-BD59-A6C34878D82A}">
                    <a16:rowId xmlns="" xmlns:a16="http://schemas.microsoft.com/office/drawing/2014/main" val="890123729"/>
                  </a:ext>
                </a:extLst>
              </a:tr>
              <a:tr h="20471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16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940" marR="6940" marT="694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CASH REGISTERS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940" marR="6940" marT="6940" marB="0"/>
                </a:tc>
                <a:extLst>
                  <a:ext uri="{0D108BD9-81ED-4DB2-BD59-A6C34878D82A}">
                    <a16:rowId xmlns="" xmlns:a16="http://schemas.microsoft.com/office/drawing/2014/main" val="619883273"/>
                  </a:ext>
                </a:extLst>
              </a:tr>
              <a:tr h="209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17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940" marR="6940" marT="694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COPYING </a:t>
                      </a:r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MACHINES/DUPLICATORS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940" marR="6940" marT="6940" marB="0"/>
                </a:tc>
                <a:extLst>
                  <a:ext uri="{0D108BD9-81ED-4DB2-BD59-A6C34878D82A}">
                    <a16:rowId xmlns="" xmlns:a16="http://schemas.microsoft.com/office/drawing/2014/main" val="245814644"/>
                  </a:ext>
                </a:extLst>
              </a:tr>
              <a:tr h="20471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18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940" marR="6940" marT="694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PASSPORT READER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940" marR="6940" marT="6940" marB="0"/>
                </a:tc>
                <a:extLst>
                  <a:ext uri="{0D108BD9-81ED-4DB2-BD59-A6C34878D82A}">
                    <a16:rowId xmlns="" xmlns:a16="http://schemas.microsoft.com/office/drawing/2014/main" val="2404368598"/>
                  </a:ext>
                </a:extLst>
              </a:tr>
              <a:tr h="20471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19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940" marR="6940" marT="694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POINT OF SALE </a:t>
                      </a:r>
                      <a:r>
                        <a:rPr lang="en-US" sz="1100" u="none" strike="noStrike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TRMINALS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940" marR="6940" marT="6940" marB="0"/>
                </a:tc>
                <a:extLst>
                  <a:ext uri="{0D108BD9-81ED-4DB2-BD59-A6C34878D82A}">
                    <a16:rowId xmlns="" xmlns:a16="http://schemas.microsoft.com/office/drawing/2014/main" val="1189716181"/>
                  </a:ext>
                </a:extLst>
              </a:tr>
              <a:tr h="40194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20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940" marR="6940" marT="694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MAIL PROCESSING MACHINES/POSTAGE MACHINES/FRANKING MACHINES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940" marR="6940" marT="6940" marB="0"/>
                </a:tc>
                <a:extLst>
                  <a:ext uri="{0D108BD9-81ED-4DB2-BD59-A6C34878D82A}">
                    <a16:rowId xmlns="" xmlns:a16="http://schemas.microsoft.com/office/drawing/2014/main" val="4169538938"/>
                  </a:ext>
                </a:extLst>
              </a:tr>
              <a:tr h="20471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21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940" marR="6940" marT="694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POWER BANKS FOR USE IN PORTABLE APPLICATIONS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940" marR="6940" marT="6940" marB="0"/>
                </a:tc>
                <a:extLst>
                  <a:ext uri="{0D108BD9-81ED-4DB2-BD59-A6C34878D82A}">
                    <a16:rowId xmlns="" xmlns:a16="http://schemas.microsoft.com/office/drawing/2014/main" val="4054878664"/>
                  </a:ext>
                </a:extLst>
              </a:tr>
              <a:tr h="20471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22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940" marR="6940" marT="694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SMART CARD READER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940" marR="6940" marT="6940" marB="0"/>
                </a:tc>
                <a:extLst>
                  <a:ext uri="{0D108BD9-81ED-4DB2-BD59-A6C34878D82A}">
                    <a16:rowId xmlns="" xmlns:a16="http://schemas.microsoft.com/office/drawing/2014/main" val="2005210093"/>
                  </a:ext>
                </a:extLst>
              </a:tr>
              <a:tr h="29415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23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940" marR="6940" marT="694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MOBILE PHONES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940" marR="6940" marT="6940" marB="0"/>
                </a:tc>
                <a:extLst>
                  <a:ext uri="{0D108BD9-81ED-4DB2-BD59-A6C34878D82A}">
                    <a16:rowId xmlns="" xmlns:a16="http://schemas.microsoft.com/office/drawing/2014/main" val="643016113"/>
                  </a:ext>
                </a:extLst>
              </a:tr>
              <a:tr h="40194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24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940" marR="6940" marT="694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SELF-BALLASTED LED LAMPS FOR GENERAL LIGHTING SERVICES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940" marR="6940" marT="6940" marB="0"/>
                </a:tc>
                <a:extLst>
                  <a:ext uri="{0D108BD9-81ED-4DB2-BD59-A6C34878D82A}">
                    <a16:rowId xmlns="" xmlns:a16="http://schemas.microsoft.com/office/drawing/2014/main" val="1126993340"/>
                  </a:ext>
                </a:extLst>
              </a:tr>
              <a:tr h="40194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25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940" marR="6940" marT="694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DC OR AC SUPPLIED ELECTRONIC CONTROLGEAR FOR LED MODULES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940" marR="6940" marT="6940" marB="0"/>
                </a:tc>
                <a:extLst>
                  <a:ext uri="{0D108BD9-81ED-4DB2-BD59-A6C34878D82A}">
                    <a16:rowId xmlns="" xmlns:a16="http://schemas.microsoft.com/office/drawing/2014/main" val="1216182861"/>
                  </a:ext>
                </a:extLst>
              </a:tr>
              <a:tr h="40194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26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940" marR="6940" marT="694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POWER ADAPTORS FOR AUDIO,VIDEO &amp; SIMILAR ELECTRONIC APPARATUS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940" marR="6940" marT="6940" marB="0"/>
                </a:tc>
                <a:extLst>
                  <a:ext uri="{0D108BD9-81ED-4DB2-BD59-A6C34878D82A}">
                    <a16:rowId xmlns="" xmlns:a16="http://schemas.microsoft.com/office/drawing/2014/main" val="1133940676"/>
                  </a:ext>
                </a:extLst>
              </a:tr>
              <a:tr h="20471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27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940" marR="6940" marT="694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POWER ADAPTORS FOR IT EQUIPMENTS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940" marR="6940" marT="6940" marB="0"/>
                </a:tc>
                <a:extLst>
                  <a:ext uri="{0D108BD9-81ED-4DB2-BD59-A6C34878D82A}">
                    <a16:rowId xmlns="" xmlns:a16="http://schemas.microsoft.com/office/drawing/2014/main" val="910527699"/>
                  </a:ext>
                </a:extLst>
              </a:tr>
              <a:tr h="20471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28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940" marR="6940" marT="694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FIXED GENERAL PURPOSE LED LUMINAIRES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940" marR="6940" marT="6940" marB="0"/>
                </a:tc>
                <a:extLst>
                  <a:ext uri="{0D108BD9-81ED-4DB2-BD59-A6C34878D82A}">
                    <a16:rowId xmlns="" xmlns:a16="http://schemas.microsoft.com/office/drawing/2014/main" val="3749103936"/>
                  </a:ext>
                </a:extLst>
              </a:tr>
              <a:tr h="20471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29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940" marR="6940" marT="694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UPS/INVERTORS OF RATING &lt;= 5KVA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940" marR="6940" marT="6940" marB="0"/>
                </a:tc>
                <a:extLst>
                  <a:ext uri="{0D108BD9-81ED-4DB2-BD59-A6C34878D82A}">
                    <a16:rowId xmlns="" xmlns:a16="http://schemas.microsoft.com/office/drawing/2014/main" val="2056782462"/>
                  </a:ext>
                </a:extLst>
              </a:tr>
              <a:tr h="59918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30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940" marR="6940" marT="694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SEALED SECONDARY CELLS/BATTERIES CONTAINING ALKALINE OR OTHER NON-ACID ELECTROLYTES FOR USE IN PORTABLE APPLICATIONS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940" marR="6940" marT="6940" marB="0"/>
                </a:tc>
                <a:extLst>
                  <a:ext uri="{0D108BD9-81ED-4DB2-BD59-A6C34878D82A}">
                    <a16:rowId xmlns="" xmlns:a16="http://schemas.microsoft.com/office/drawing/2014/main" val="25600527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8041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D5FCA42-E0B3-4FAC-8DC7-A9AE922E6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1219" y="147485"/>
            <a:ext cx="10692581" cy="752168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chemeClr val="tx1"/>
                </a:solidFill>
                <a:latin typeface="Georgia" panose="02040502050405020303" pitchFamily="18" charset="0"/>
              </a:rPr>
              <a:t>List of products requiring compulsory BIS certification…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="" xmlns:a16="http://schemas.microsoft.com/office/drawing/2014/main" id="{D33D8750-0883-4834-A112-4B0F6FA262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9156093"/>
              </p:ext>
            </p:extLst>
          </p:nvPr>
        </p:nvGraphicFramePr>
        <p:xfrm>
          <a:off x="663525" y="1066495"/>
          <a:ext cx="6018630" cy="4302633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602567">
                  <a:extLst>
                    <a:ext uri="{9D8B030D-6E8A-4147-A177-3AD203B41FA5}">
                      <a16:colId xmlns="" xmlns:a16="http://schemas.microsoft.com/office/drawing/2014/main" val="1864662209"/>
                    </a:ext>
                  </a:extLst>
                </a:gridCol>
                <a:gridCol w="5416063">
                  <a:extLst>
                    <a:ext uri="{9D8B030D-6E8A-4147-A177-3AD203B41FA5}">
                      <a16:colId xmlns="" xmlns:a16="http://schemas.microsoft.com/office/drawing/2014/main" val="1957478105"/>
                    </a:ext>
                  </a:extLst>
                </a:gridCol>
              </a:tblGrid>
              <a:tr h="432471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Sl. No.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365" marR="6365" marT="636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Product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365" marR="6365" marT="6365" marB="0"/>
                </a:tc>
                <a:extLst>
                  <a:ext uri="{0D108BD9-81ED-4DB2-BD59-A6C34878D82A}">
                    <a16:rowId xmlns="" xmlns:a16="http://schemas.microsoft.com/office/drawing/2014/main" val="181605567"/>
                  </a:ext>
                </a:extLst>
              </a:tr>
              <a:tr h="27134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31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436" marR="7436" marT="743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INDIAN LANGUAGE SUPPORT FOR MOBILE PHONE HANDSETS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436" marR="7436" marT="7436" marB="0"/>
                </a:tc>
                <a:extLst>
                  <a:ext uri="{0D108BD9-81ED-4DB2-BD59-A6C34878D82A}">
                    <a16:rowId xmlns="" xmlns:a16="http://schemas.microsoft.com/office/drawing/2014/main" val="3675582554"/>
                  </a:ext>
                </a:extLst>
              </a:tr>
              <a:tr h="27134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32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436" marR="7436" marT="743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Recessed LED Luminaries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436" marR="7436" marT="7436" marB="0"/>
                </a:tc>
                <a:extLst>
                  <a:ext uri="{0D108BD9-81ED-4DB2-BD59-A6C34878D82A}">
                    <a16:rowId xmlns="" xmlns:a16="http://schemas.microsoft.com/office/drawing/2014/main" val="326169019"/>
                  </a:ext>
                </a:extLst>
              </a:tr>
              <a:tr h="27134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33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436" marR="7436" marT="743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LED Luminaires for Road and Street lighting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436" marR="7436" marT="7436" marB="0"/>
                </a:tc>
                <a:extLst>
                  <a:ext uri="{0D108BD9-81ED-4DB2-BD59-A6C34878D82A}">
                    <a16:rowId xmlns="" xmlns:a16="http://schemas.microsoft.com/office/drawing/2014/main" val="387000795"/>
                  </a:ext>
                </a:extLst>
              </a:tr>
              <a:tr h="27134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34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436" marR="7436" marT="743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LED Flood Lights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436" marR="7436" marT="7436" marB="0"/>
                </a:tc>
                <a:extLst>
                  <a:ext uri="{0D108BD9-81ED-4DB2-BD59-A6C34878D82A}">
                    <a16:rowId xmlns="" xmlns:a16="http://schemas.microsoft.com/office/drawing/2014/main" val="3144909216"/>
                  </a:ext>
                </a:extLst>
              </a:tr>
              <a:tr h="27134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35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436" marR="7436" marT="743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LED Hand lamps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436" marR="7436" marT="7436" marB="0"/>
                </a:tc>
                <a:extLst>
                  <a:ext uri="{0D108BD9-81ED-4DB2-BD59-A6C34878D82A}">
                    <a16:rowId xmlns="" xmlns:a16="http://schemas.microsoft.com/office/drawing/2014/main" val="829268078"/>
                  </a:ext>
                </a:extLst>
              </a:tr>
              <a:tr h="27134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36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436" marR="7436" marT="743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LED Lighting Chains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436" marR="7436" marT="7436" marB="0"/>
                </a:tc>
                <a:extLst>
                  <a:ext uri="{0D108BD9-81ED-4DB2-BD59-A6C34878D82A}">
                    <a16:rowId xmlns="" xmlns:a16="http://schemas.microsoft.com/office/drawing/2014/main" val="2657979998"/>
                  </a:ext>
                </a:extLst>
              </a:tr>
              <a:tr h="27134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37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436" marR="7436" marT="743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LED Luminaires for Emergency Lighting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436" marR="7436" marT="7436" marB="0"/>
                </a:tc>
                <a:extLst>
                  <a:ext uri="{0D108BD9-81ED-4DB2-BD59-A6C34878D82A}">
                    <a16:rowId xmlns="" xmlns:a16="http://schemas.microsoft.com/office/drawing/2014/main" val="4017525367"/>
                  </a:ext>
                </a:extLst>
              </a:tr>
              <a:tr h="27134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38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436" marR="7436" marT="743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UPS/Inverters of rating &lt;= 10kVA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436" marR="7436" marT="7436" marB="0"/>
                </a:tc>
                <a:extLst>
                  <a:ext uri="{0D108BD9-81ED-4DB2-BD59-A6C34878D82A}">
                    <a16:rowId xmlns="" xmlns:a16="http://schemas.microsoft.com/office/drawing/2014/main" val="2200439616"/>
                  </a:ext>
                </a:extLst>
              </a:tr>
              <a:tr h="27134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39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436" marR="7436" marT="743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Plasma/ LCD/LED Television of screen size up-to 32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436" marR="7436" marT="7436" marB="0"/>
                </a:tc>
                <a:extLst>
                  <a:ext uri="{0D108BD9-81ED-4DB2-BD59-A6C34878D82A}">
                    <a16:rowId xmlns="" xmlns:a16="http://schemas.microsoft.com/office/drawing/2014/main" val="3836616789"/>
                  </a:ext>
                </a:extLst>
              </a:tr>
              <a:tr h="27134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40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436" marR="7436" marT="743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Visual Display Units, Video Monitors of screen size upto 32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436" marR="7436" marT="7436" marB="0"/>
                </a:tc>
                <a:extLst>
                  <a:ext uri="{0D108BD9-81ED-4DB2-BD59-A6C34878D82A}">
                    <a16:rowId xmlns="" xmlns:a16="http://schemas.microsoft.com/office/drawing/2014/main" val="2091221472"/>
                  </a:ext>
                </a:extLst>
              </a:tr>
              <a:tr h="27134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41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436" marR="7436" marT="743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CCTV Cameras/CCTV Recorders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436" marR="7436" marT="7436" marB="0"/>
                </a:tc>
                <a:extLst>
                  <a:ext uri="{0D108BD9-81ED-4DB2-BD59-A6C34878D82A}">
                    <a16:rowId xmlns="" xmlns:a16="http://schemas.microsoft.com/office/drawing/2014/main" val="1384674810"/>
                  </a:ext>
                </a:extLst>
              </a:tr>
              <a:tr h="27134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42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436" marR="7436" marT="743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Adapters for household and similar electrical appliances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436" marR="7436" marT="7436" marB="0"/>
                </a:tc>
                <a:extLst>
                  <a:ext uri="{0D108BD9-81ED-4DB2-BD59-A6C34878D82A}">
                    <a16:rowId xmlns="" xmlns:a16="http://schemas.microsoft.com/office/drawing/2014/main" val="29802985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43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436" marR="7436" marT="743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USB driven Barcode readers, barcode scanners, Iris scanners, Optical fingerprint scanners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436" marR="7436" marT="7436" marB="0"/>
                </a:tc>
                <a:extLst>
                  <a:ext uri="{0D108BD9-81ED-4DB2-BD59-A6C34878D82A}">
                    <a16:rowId xmlns="" xmlns:a16="http://schemas.microsoft.com/office/drawing/2014/main" val="3704445976"/>
                  </a:ext>
                </a:extLst>
              </a:tr>
              <a:tr h="27134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44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436" marR="7436" marT="743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Smart watches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436" marR="7436" marT="7436" marB="0"/>
                </a:tc>
                <a:extLst>
                  <a:ext uri="{0D108BD9-81ED-4DB2-BD59-A6C34878D82A}">
                    <a16:rowId xmlns="" xmlns:a16="http://schemas.microsoft.com/office/drawing/2014/main" val="2740491961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="" xmlns:a16="http://schemas.microsoft.com/office/drawing/2014/main" id="{C265FDC6-0D1E-478E-A26A-4BED69311A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0191820"/>
              </p:ext>
            </p:extLst>
          </p:nvPr>
        </p:nvGraphicFramePr>
        <p:xfrm>
          <a:off x="6737031" y="1058661"/>
          <a:ext cx="5136101" cy="1746177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578169">
                  <a:extLst>
                    <a:ext uri="{9D8B030D-6E8A-4147-A177-3AD203B41FA5}">
                      <a16:colId xmlns="" xmlns:a16="http://schemas.microsoft.com/office/drawing/2014/main" val="896218870"/>
                    </a:ext>
                  </a:extLst>
                </a:gridCol>
                <a:gridCol w="4557932">
                  <a:extLst>
                    <a:ext uri="{9D8B030D-6E8A-4147-A177-3AD203B41FA5}">
                      <a16:colId xmlns="" xmlns:a16="http://schemas.microsoft.com/office/drawing/2014/main" val="2974326379"/>
                    </a:ext>
                  </a:extLst>
                </a:gridCol>
              </a:tblGrid>
              <a:tr h="451471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Sl. No.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365" marR="6365" marT="636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Product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365" marR="6365" marT="6365" marB="0"/>
                </a:tc>
                <a:extLst>
                  <a:ext uri="{0D108BD9-81ED-4DB2-BD59-A6C34878D82A}">
                    <a16:rowId xmlns="" xmlns:a16="http://schemas.microsoft.com/office/drawing/2014/main" val="890123729"/>
                  </a:ext>
                </a:extLst>
              </a:tr>
              <a:tr h="18592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45</a:t>
                      </a:r>
                    </a:p>
                  </a:txBody>
                  <a:tcPr marL="6940" marR="6940" marT="694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Crystalline Silicon Terrestrial Photovoltaic (PV) modules (Si wafer based)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940" marR="6940" marT="6940" marB="0"/>
                </a:tc>
                <a:extLst>
                  <a:ext uri="{0D108BD9-81ED-4DB2-BD59-A6C34878D82A}">
                    <a16:rowId xmlns="" xmlns:a16="http://schemas.microsoft.com/office/drawing/2014/main" val="619883273"/>
                  </a:ext>
                </a:extLst>
              </a:tr>
              <a:tr h="18592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46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940" marR="6940" marT="694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Thin-Film Terrestrial Photovoltaic (PV) Modules (a-Si,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CiGs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 and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CdTe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)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940" marR="6940" marT="6940" marB="0"/>
                </a:tc>
                <a:extLst>
                  <a:ext uri="{0D108BD9-81ED-4DB2-BD59-A6C34878D82A}">
                    <a16:rowId xmlns="" xmlns:a16="http://schemas.microsoft.com/office/drawing/2014/main" val="245814644"/>
                  </a:ext>
                </a:extLst>
              </a:tr>
              <a:tr h="18592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47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940" marR="6940" marT="694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Power Invertors for use in photovoltaic power system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940" marR="6940" marT="6940" marB="0"/>
                </a:tc>
                <a:extLst>
                  <a:ext uri="{0D108BD9-81ED-4DB2-BD59-A6C34878D82A}">
                    <a16:rowId xmlns="" xmlns:a16="http://schemas.microsoft.com/office/drawing/2014/main" val="2404368598"/>
                  </a:ext>
                </a:extLst>
              </a:tr>
              <a:tr h="18592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48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940" marR="6940" marT="694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Utility-Interconnected Photovoltaic inverters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940" marR="6940" marT="6940" marB="0"/>
                </a:tc>
                <a:extLst>
                  <a:ext uri="{0D108BD9-81ED-4DB2-BD59-A6C34878D82A}">
                    <a16:rowId xmlns="" xmlns:a16="http://schemas.microsoft.com/office/drawing/2014/main" val="1189716181"/>
                  </a:ext>
                </a:extLst>
              </a:tr>
              <a:tr h="36506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49</a:t>
                      </a:r>
                    </a:p>
                  </a:txBody>
                  <a:tcPr marL="6940" marR="6940" marT="694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Storage battery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940" marR="6940" marT="6940" marB="0"/>
                </a:tc>
                <a:extLst>
                  <a:ext uri="{0D108BD9-81ED-4DB2-BD59-A6C34878D82A}">
                    <a16:rowId xmlns="" xmlns:a16="http://schemas.microsoft.com/office/drawing/2014/main" val="4169538938"/>
                  </a:ext>
                </a:extLst>
              </a:tr>
              <a:tr h="185929">
                <a:tc>
                  <a:txBody>
                    <a:bodyPr/>
                    <a:lstStyle/>
                    <a:p>
                      <a:pPr algn="ctr" fontAlgn="t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940" marR="6940" marT="694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940" marR="6940" marT="6940" marB="0"/>
                </a:tc>
                <a:extLst>
                  <a:ext uri="{0D108BD9-81ED-4DB2-BD59-A6C34878D82A}">
                    <a16:rowId xmlns="" xmlns:a16="http://schemas.microsoft.com/office/drawing/2014/main" val="20052100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7540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D5FCA42-E0B3-4FAC-8DC7-A9AE922E6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1219" y="147485"/>
            <a:ext cx="10692581" cy="752168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Georgia" panose="02040502050405020303" pitchFamily="18" charset="0"/>
              </a:rPr>
              <a:t>BIS registration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="" xmlns:a16="http://schemas.microsoft.com/office/drawing/2014/main" id="{0B3FC320-C7A1-48BB-B367-416160BA54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1220" y="1029212"/>
            <a:ext cx="5434780" cy="1868733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b="1" dirty="0">
                <a:latin typeface="Georgia" panose="02040502050405020303" pitchFamily="18" charset="0"/>
              </a:rPr>
              <a:t>Procedure for BIS Registration:-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en-US" dirty="0">
                <a:latin typeface="Georgia" panose="02040502050405020303" pitchFamily="18" charset="0"/>
              </a:rPr>
              <a:t>First step towards BIS </a:t>
            </a:r>
            <a:r>
              <a:rPr lang="en-US" sz="2400" dirty="0">
                <a:latin typeface="Georgia" panose="02040502050405020303" pitchFamily="18" charset="0"/>
              </a:rPr>
              <a:t>Registration</a:t>
            </a:r>
            <a:r>
              <a:rPr lang="en-US" dirty="0">
                <a:latin typeface="Georgia" panose="02040502050405020303" pitchFamily="18" charset="0"/>
              </a:rPr>
              <a:t> is  “getting the Product tested in BIS Approved labs.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en-US" dirty="0">
                <a:latin typeface="Georgia" panose="02040502050405020303" pitchFamily="18" charset="0"/>
              </a:rPr>
              <a:t>Secondly Application is to filled with BIS Authorities with all the relevant Documents.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="" xmlns:a16="http://schemas.microsoft.com/office/drawing/2014/main" id="{92E91486-6E6B-4A3C-B973-2B110A7DD7C2}"/>
              </a:ext>
            </a:extLst>
          </p:cNvPr>
          <p:cNvSpPr txBox="1">
            <a:spLocks/>
          </p:cNvSpPr>
          <p:nvPr/>
        </p:nvSpPr>
        <p:spPr>
          <a:xfrm>
            <a:off x="6665784" y="1026868"/>
            <a:ext cx="543478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en-IN" sz="1200" b="1" dirty="0">
                <a:latin typeface="Georgia" panose="02040502050405020303" pitchFamily="18" charset="0"/>
              </a:rPr>
              <a:t>Basic documents required: </a:t>
            </a:r>
            <a:r>
              <a:rPr lang="en-US" sz="1200" dirty="0">
                <a:latin typeface="Georgia" panose="02040502050405020303" pitchFamily="18" charset="0"/>
              </a:rPr>
              <a:t>:-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200" dirty="0">
                <a:latin typeface="Georgia" panose="02040502050405020303" pitchFamily="18" charset="0"/>
              </a:rPr>
              <a:t>Business License of manufacturer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200" dirty="0">
                <a:latin typeface="Georgia" panose="02040502050405020303" pitchFamily="18" charset="0"/>
              </a:rPr>
              <a:t>Trademark Certificate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200" dirty="0">
                <a:latin typeface="Georgia" panose="02040502050405020303" pitchFamily="18" charset="0"/>
              </a:rPr>
              <a:t>PCB layout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200" dirty="0">
                <a:latin typeface="Georgia" panose="02040502050405020303" pitchFamily="18" charset="0"/>
              </a:rPr>
              <a:t>Block diagram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200" dirty="0">
                <a:latin typeface="Georgia" panose="02040502050405020303" pitchFamily="18" charset="0"/>
              </a:rPr>
              <a:t>Circuit diagram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200" dirty="0">
                <a:latin typeface="Georgia" panose="02040502050405020303" pitchFamily="18" charset="0"/>
              </a:rPr>
              <a:t>Marking plate(label)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200" dirty="0">
                <a:latin typeface="Georgia" panose="02040502050405020303" pitchFamily="18" charset="0"/>
              </a:rPr>
              <a:t>Transformer datasheet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200" dirty="0">
                <a:latin typeface="Georgia" panose="02040502050405020303" pitchFamily="18" charset="0"/>
              </a:rPr>
              <a:t>User manual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200" dirty="0">
                <a:latin typeface="Georgia" panose="02040502050405020303" pitchFamily="18" charset="0"/>
              </a:rPr>
              <a:t>CDF(construction data form) with complete CCL(Critical component list)</a:t>
            </a:r>
          </a:p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endParaRPr lang="en-US" sz="1200" dirty="0">
              <a:latin typeface="Georgia" panose="02040502050405020303" pitchFamily="18" charset="0"/>
            </a:endParaRPr>
          </a:p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sz="1200" b="1" dirty="0">
                <a:latin typeface="Georgia" panose="02040502050405020303" pitchFamily="18" charset="0"/>
              </a:rPr>
              <a:t>* Please note that </a:t>
            </a:r>
            <a:r>
              <a:rPr lang="en-US" sz="1400" b="1" dirty="0">
                <a:latin typeface="Georgia" panose="02040502050405020303" pitchFamily="18" charset="0"/>
              </a:rPr>
              <a:t>documents</a:t>
            </a:r>
            <a:r>
              <a:rPr lang="en-US" sz="1200" b="1" dirty="0">
                <a:latin typeface="Georgia" panose="02040502050405020303" pitchFamily="18" charset="0"/>
              </a:rPr>
              <a:t> may vary from case to case</a:t>
            </a:r>
          </a:p>
        </p:txBody>
      </p:sp>
    </p:spTree>
    <p:extLst>
      <p:ext uri="{BB962C8B-B14F-4D97-AF65-F5344CB8AC3E}">
        <p14:creationId xmlns:p14="http://schemas.microsoft.com/office/powerpoint/2010/main" val="1239580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793</TotalTime>
  <Words>924</Words>
  <Application>Microsoft Office PowerPoint</Application>
  <PresentationFormat>Widescreen</PresentationFormat>
  <Paragraphs>181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Arial</vt:lpstr>
      <vt:lpstr>Calibri</vt:lpstr>
      <vt:lpstr>Calibri Light</vt:lpstr>
      <vt:lpstr>Century Gothic</vt:lpstr>
      <vt:lpstr>Georgia</vt:lpstr>
      <vt:lpstr>Wingdings</vt:lpstr>
      <vt:lpstr>Wingdings 3</vt:lpstr>
      <vt:lpstr>Office Theme</vt:lpstr>
      <vt:lpstr>Ion</vt:lpstr>
      <vt:lpstr>ASC GROUP </vt:lpstr>
      <vt:lpstr>Brief about Legal Metrology</vt:lpstr>
      <vt:lpstr>Brief about Legal Metrology…</vt:lpstr>
      <vt:lpstr>BIS Certification</vt:lpstr>
      <vt:lpstr>Brief on BIS</vt:lpstr>
      <vt:lpstr>List of products requiring compulsory BIS certification</vt:lpstr>
      <vt:lpstr>List of products requiring compulsory BIS certification</vt:lpstr>
      <vt:lpstr>List of products requiring compulsory BIS certification…</vt:lpstr>
      <vt:lpstr>BIS registration</vt:lpstr>
      <vt:lpstr>ETA (Equipment Type Approval) </vt:lpstr>
      <vt:lpstr>Brief on ETA</vt:lpstr>
      <vt:lpstr>EPR (Extended Procedure Responsibility) </vt:lpstr>
      <vt:lpstr>Brief on EPR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ASC GROUP</dc:title>
  <dc:creator>pooja sagar</dc:creator>
  <cp:lastModifiedBy>kriat sodhi</cp:lastModifiedBy>
  <cp:revision>55</cp:revision>
  <dcterms:created xsi:type="dcterms:W3CDTF">2018-06-11T13:13:18Z</dcterms:created>
  <dcterms:modified xsi:type="dcterms:W3CDTF">2019-02-14T09:26:48Z</dcterms:modified>
</cp:coreProperties>
</file>