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8" r:id="rId2"/>
    <p:sldId id="361" r:id="rId3"/>
    <p:sldId id="371" r:id="rId4"/>
    <p:sldId id="326" r:id="rId5"/>
    <p:sldId id="354" r:id="rId6"/>
    <p:sldId id="374" r:id="rId7"/>
    <p:sldId id="357" r:id="rId8"/>
    <p:sldId id="356" r:id="rId9"/>
    <p:sldId id="355" r:id="rId10"/>
    <p:sldId id="366" r:id="rId11"/>
    <p:sldId id="327" r:id="rId12"/>
    <p:sldId id="328" r:id="rId13"/>
    <p:sldId id="368" r:id="rId14"/>
    <p:sldId id="369" r:id="rId15"/>
    <p:sldId id="379" r:id="rId16"/>
    <p:sldId id="380" r:id="rId17"/>
    <p:sldId id="381" r:id="rId18"/>
    <p:sldId id="382" r:id="rId19"/>
    <p:sldId id="383" r:id="rId20"/>
    <p:sldId id="334" r:id="rId21"/>
    <p:sldId id="335" r:id="rId22"/>
    <p:sldId id="337" r:id="rId23"/>
    <p:sldId id="375" r:id="rId24"/>
    <p:sldId id="376" r:id="rId25"/>
    <p:sldId id="279" r:id="rId26"/>
  </p:sldIdLst>
  <p:sldSz cx="10607675" cy="7132638"/>
  <p:notesSz cx="6858000" cy="9144000"/>
  <p:defaultTextStyle>
    <a:defPPr>
      <a:defRPr lang="en-US"/>
    </a:defPPr>
    <a:lvl1pPr marL="0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852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704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556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408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260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112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7963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4815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>
          <p15:clr>
            <a:srgbClr val="A4A3A4"/>
          </p15:clr>
        </p15:guide>
        <p15:guide id="2" pos="3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660"/>
  </p:normalViewPr>
  <p:slideViewPr>
    <p:cSldViewPr>
      <p:cViewPr varScale="1">
        <p:scale>
          <a:sx n="68" d="100"/>
          <a:sy n="68" d="100"/>
        </p:scale>
        <p:origin x="924" y="60"/>
      </p:cViewPr>
      <p:guideLst>
        <p:guide orient="horz" pos="2247"/>
        <p:guide pos="3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7E55C-D20A-441E-A334-5D6BF1128A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83DF20-505A-4A9F-9788-09ED119DE7A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b="0" dirty="0" smtClean="0">
              <a:latin typeface="Georgia" pitchFamily="18" charset="0"/>
              <a:cs typeface="Times New Roman" pitchFamily="18" charset="0"/>
            </a:rPr>
            <a:t>STATUTORY PROVISIONS</a:t>
          </a:r>
          <a:endParaRPr lang="en-US" sz="2400" b="0" dirty="0">
            <a:latin typeface="Georgia" pitchFamily="18" charset="0"/>
            <a:cs typeface="Times New Roman" pitchFamily="18" charset="0"/>
          </a:endParaRPr>
        </a:p>
      </dgm:t>
    </dgm:pt>
    <dgm:pt modelId="{24BB22C9-07AC-4197-B13F-0A0085AA260F}" type="parTrans" cxnId="{A6C19A31-931F-4421-8479-E4C2D210074A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FC783052-DC48-4ECD-9E4C-A3BB2D7F9BB7}" type="sibTrans" cxnId="{A6C19A31-931F-4421-8479-E4C2D210074A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84285C9E-DEE1-4787-84FC-E7C447AB150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b="0" dirty="0" smtClean="0">
              <a:latin typeface="Georgia" pitchFamily="18" charset="0"/>
              <a:cs typeface="Times New Roman" pitchFamily="18" charset="0"/>
            </a:rPr>
            <a:t>PREPARATION/READINESS</a:t>
          </a:r>
          <a:endParaRPr lang="en-US" sz="2400" b="0" dirty="0">
            <a:latin typeface="Georgia" pitchFamily="18" charset="0"/>
            <a:cs typeface="Times New Roman" pitchFamily="18" charset="0"/>
          </a:endParaRPr>
        </a:p>
      </dgm:t>
    </dgm:pt>
    <dgm:pt modelId="{2837C0F4-63AE-40B5-8334-68D59EF9AA2B}" type="parTrans" cxnId="{D0638536-043B-433A-8163-279F3FE3C480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9F7973CA-C3D3-46FA-B2F7-F7948459A57A}" type="sibTrans" cxnId="{D0638536-043B-433A-8163-279F3FE3C480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6EFDFFA7-FCBD-4BEA-A27A-9FD841816DE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b="0" dirty="0" smtClean="0">
              <a:latin typeface="Georgia" pitchFamily="18" charset="0"/>
              <a:cs typeface="Times New Roman" pitchFamily="18" charset="0"/>
            </a:rPr>
            <a:t>ADDITIONAL REPORTING</a:t>
          </a:r>
          <a:endParaRPr lang="en-US" sz="2400" b="0" dirty="0">
            <a:latin typeface="Georgia" pitchFamily="18" charset="0"/>
            <a:cs typeface="Times New Roman" pitchFamily="18" charset="0"/>
          </a:endParaRPr>
        </a:p>
      </dgm:t>
    </dgm:pt>
    <dgm:pt modelId="{1540C11D-347D-42A4-A208-CA3136892E5A}" type="parTrans" cxnId="{F8B8961D-7682-4AD8-8393-7D84C47809DA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4DF618FF-49B8-4B2B-8D20-03A56FD60744}" type="sibTrans" cxnId="{F8B8961D-7682-4AD8-8393-7D84C47809DA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5CEE3B8E-0449-4819-9065-01FA5987B35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b="0" dirty="0" smtClean="0">
              <a:latin typeface="Georgia" pitchFamily="18" charset="0"/>
              <a:cs typeface="Times New Roman" pitchFamily="18" charset="0"/>
            </a:rPr>
            <a:t>RECENT CHANGES IN GST</a:t>
          </a:r>
          <a:endParaRPr lang="en-US" sz="2400" b="0" dirty="0">
            <a:latin typeface="Georgia" pitchFamily="18" charset="0"/>
            <a:cs typeface="Times New Roman" pitchFamily="18" charset="0"/>
          </a:endParaRPr>
        </a:p>
      </dgm:t>
    </dgm:pt>
    <dgm:pt modelId="{87715843-3AF3-4911-BF50-E5F8060CBF01}" type="parTrans" cxnId="{F25BAE1F-BC20-40F7-B33F-43FBD7C36480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689B5841-2C09-40CD-BEDE-B4140EB66455}" type="sibTrans" cxnId="{F25BAE1F-BC20-40F7-B33F-43FBD7C36480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0CAB4C20-670A-40E0-8C13-6F836BFC7F0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b="0" dirty="0" smtClean="0">
              <a:latin typeface="Georgia" pitchFamily="18" charset="0"/>
              <a:cs typeface="Times New Roman" pitchFamily="18" charset="0"/>
            </a:rPr>
            <a:t>GST AUDIT-NOT MERE ACCOUNTING EXERCISE</a:t>
          </a:r>
          <a:endParaRPr lang="en-US" sz="2400" b="0" dirty="0">
            <a:latin typeface="Georgia" pitchFamily="18" charset="0"/>
            <a:cs typeface="Times New Roman" pitchFamily="18" charset="0"/>
          </a:endParaRPr>
        </a:p>
      </dgm:t>
    </dgm:pt>
    <dgm:pt modelId="{345444F2-62B4-4C7D-8D53-09D326FA88CB}" type="parTrans" cxnId="{2CAE3DFD-9972-429D-9D5D-0855D9E7F681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4387A062-3BF0-4908-B7B1-B9A8C282CF28}" type="sibTrans" cxnId="{2CAE3DFD-9972-429D-9D5D-0855D9E7F681}">
      <dgm:prSet/>
      <dgm:spPr/>
      <dgm:t>
        <a:bodyPr/>
        <a:lstStyle/>
        <a:p>
          <a:endParaRPr lang="en-US" sz="2400" b="0">
            <a:latin typeface="Georgia" pitchFamily="18" charset="0"/>
            <a:cs typeface="Times New Roman" pitchFamily="18" charset="0"/>
          </a:endParaRPr>
        </a:p>
      </dgm:t>
    </dgm:pt>
    <dgm:pt modelId="{B7FF10FB-F803-43D1-971B-F39D407BD03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b="0" dirty="0" smtClean="0">
              <a:latin typeface="Georgia" pitchFamily="18" charset="0"/>
              <a:cs typeface="Times New Roman" pitchFamily="18" charset="0"/>
            </a:rPr>
            <a:t>GST HEALTH CHECK-UP</a:t>
          </a:r>
          <a:endParaRPr lang="en-US" sz="2400" b="0" dirty="0">
            <a:latin typeface="Georgia" pitchFamily="18" charset="0"/>
            <a:cs typeface="Times New Roman" pitchFamily="18" charset="0"/>
          </a:endParaRPr>
        </a:p>
      </dgm:t>
    </dgm:pt>
    <dgm:pt modelId="{FA074F80-49CC-443F-9730-1F5FD600AAA6}" type="parTrans" cxnId="{0D1E1071-300F-422F-9F4E-275D78135330}">
      <dgm:prSet/>
      <dgm:spPr/>
      <dgm:t>
        <a:bodyPr/>
        <a:lstStyle/>
        <a:p>
          <a:endParaRPr lang="en-US"/>
        </a:p>
      </dgm:t>
    </dgm:pt>
    <dgm:pt modelId="{E9F22054-AE5B-4ED4-AF2F-9963C4261DDE}" type="sibTrans" cxnId="{0D1E1071-300F-422F-9F4E-275D78135330}">
      <dgm:prSet/>
      <dgm:spPr/>
      <dgm:t>
        <a:bodyPr/>
        <a:lstStyle/>
        <a:p>
          <a:endParaRPr lang="en-US"/>
        </a:p>
      </dgm:t>
    </dgm:pt>
    <dgm:pt modelId="{D2ADDE2D-D40C-4663-9DFF-5A8E23263238}" type="pres">
      <dgm:prSet presAssocID="{8E57E55C-D20A-441E-A334-5D6BF1128A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8AF814-9B13-47AF-A4B1-603806D86912}" type="pres">
      <dgm:prSet presAssocID="{8E57E55C-D20A-441E-A334-5D6BF1128A72}" presName="Name1" presStyleCnt="0"/>
      <dgm:spPr/>
    </dgm:pt>
    <dgm:pt modelId="{2A721C32-AA68-4148-8A83-067742152965}" type="pres">
      <dgm:prSet presAssocID="{8E57E55C-D20A-441E-A334-5D6BF1128A72}" presName="cycle" presStyleCnt="0"/>
      <dgm:spPr/>
    </dgm:pt>
    <dgm:pt modelId="{9D61CED5-A5C5-4982-B9B1-261A797B65A0}" type="pres">
      <dgm:prSet presAssocID="{8E57E55C-D20A-441E-A334-5D6BF1128A72}" presName="srcNode" presStyleLbl="node1" presStyleIdx="0" presStyleCnt="6"/>
      <dgm:spPr/>
    </dgm:pt>
    <dgm:pt modelId="{FF3388A3-DD05-429F-9DF3-3EEE840D4270}" type="pres">
      <dgm:prSet presAssocID="{8E57E55C-D20A-441E-A334-5D6BF1128A72}" presName="conn" presStyleLbl="parChTrans1D2" presStyleIdx="0" presStyleCnt="1"/>
      <dgm:spPr/>
      <dgm:t>
        <a:bodyPr/>
        <a:lstStyle/>
        <a:p>
          <a:endParaRPr lang="en-US"/>
        </a:p>
      </dgm:t>
    </dgm:pt>
    <dgm:pt modelId="{EEBCB3F7-6145-41C9-8952-C44BCA141805}" type="pres">
      <dgm:prSet presAssocID="{8E57E55C-D20A-441E-A334-5D6BF1128A72}" presName="extraNode" presStyleLbl="node1" presStyleIdx="0" presStyleCnt="6"/>
      <dgm:spPr/>
    </dgm:pt>
    <dgm:pt modelId="{44466000-2564-4B13-86EF-4FF2F70D9DFE}" type="pres">
      <dgm:prSet presAssocID="{8E57E55C-D20A-441E-A334-5D6BF1128A72}" presName="dstNode" presStyleLbl="node1" presStyleIdx="0" presStyleCnt="6"/>
      <dgm:spPr/>
    </dgm:pt>
    <dgm:pt modelId="{D8D2A37E-1B51-4C7D-AE29-0DEDC18986AA}" type="pres">
      <dgm:prSet presAssocID="{4483DF20-505A-4A9F-9788-09ED119DE7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F9E91-7375-4A63-A1E8-5B33B07600F3}" type="pres">
      <dgm:prSet presAssocID="{4483DF20-505A-4A9F-9788-09ED119DE7AC}" presName="accent_1" presStyleCnt="0"/>
      <dgm:spPr/>
    </dgm:pt>
    <dgm:pt modelId="{8593A6DF-04F5-4F50-B37A-B22DF1B17DDF}" type="pres">
      <dgm:prSet presAssocID="{4483DF20-505A-4A9F-9788-09ED119DE7AC}" presName="accentRepeatNode" presStyleLbl="solidFgAcc1" presStyleIdx="0" presStyleCnt="6"/>
      <dgm:spPr/>
    </dgm:pt>
    <dgm:pt modelId="{44D9B66D-8B71-4768-A513-FAE06CC41729}" type="pres">
      <dgm:prSet presAssocID="{84285C9E-DEE1-4787-84FC-E7C447AB150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D7DFE-61F9-42E2-A37A-6D3CD153419B}" type="pres">
      <dgm:prSet presAssocID="{84285C9E-DEE1-4787-84FC-E7C447AB150F}" presName="accent_2" presStyleCnt="0"/>
      <dgm:spPr/>
    </dgm:pt>
    <dgm:pt modelId="{DC6217D2-1A2F-4DEE-9D98-B9A6212D52C5}" type="pres">
      <dgm:prSet presAssocID="{84285C9E-DEE1-4787-84FC-E7C447AB150F}" presName="accentRepeatNode" presStyleLbl="solidFgAcc1" presStyleIdx="1" presStyleCnt="6"/>
      <dgm:spPr/>
    </dgm:pt>
    <dgm:pt modelId="{CF79ED75-0E70-4AD6-B2FA-02566389977D}" type="pres">
      <dgm:prSet presAssocID="{6EFDFFA7-FCBD-4BEA-A27A-9FD841816DE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8AEA5-608A-4883-8E98-103D6C07C8F5}" type="pres">
      <dgm:prSet presAssocID="{6EFDFFA7-FCBD-4BEA-A27A-9FD841816DEF}" presName="accent_3" presStyleCnt="0"/>
      <dgm:spPr/>
    </dgm:pt>
    <dgm:pt modelId="{C546451F-8BDF-4A1B-8103-C83F8F07CFEF}" type="pres">
      <dgm:prSet presAssocID="{6EFDFFA7-FCBD-4BEA-A27A-9FD841816DEF}" presName="accentRepeatNode" presStyleLbl="solidFgAcc1" presStyleIdx="2" presStyleCnt="6"/>
      <dgm:spPr/>
    </dgm:pt>
    <dgm:pt modelId="{1A5B742D-FA3C-43AA-AA15-93BC008955FC}" type="pres">
      <dgm:prSet presAssocID="{0CAB4C20-670A-40E0-8C13-6F836BFC7F0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551E1-F1FC-4C5F-A708-2ECAEB481E74}" type="pres">
      <dgm:prSet presAssocID="{0CAB4C20-670A-40E0-8C13-6F836BFC7F06}" presName="accent_4" presStyleCnt="0"/>
      <dgm:spPr/>
    </dgm:pt>
    <dgm:pt modelId="{D7DB2346-F820-465E-BA48-5BB1B943C9C8}" type="pres">
      <dgm:prSet presAssocID="{0CAB4C20-670A-40E0-8C13-6F836BFC7F06}" presName="accentRepeatNode" presStyleLbl="solidFgAcc1" presStyleIdx="3" presStyleCnt="6"/>
      <dgm:spPr/>
    </dgm:pt>
    <dgm:pt modelId="{97A2E35D-6F3D-4637-957D-21797EB43C1F}" type="pres">
      <dgm:prSet presAssocID="{5CEE3B8E-0449-4819-9065-01FA5987B35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B03BB-1342-4145-97C5-16E1FC8B6E5B}" type="pres">
      <dgm:prSet presAssocID="{5CEE3B8E-0449-4819-9065-01FA5987B354}" presName="accent_5" presStyleCnt="0"/>
      <dgm:spPr/>
    </dgm:pt>
    <dgm:pt modelId="{9CBFB14C-1FA7-4187-8F1C-0F7686F70B1C}" type="pres">
      <dgm:prSet presAssocID="{5CEE3B8E-0449-4819-9065-01FA5987B354}" presName="accentRepeatNode" presStyleLbl="solidFgAcc1" presStyleIdx="4" presStyleCnt="6"/>
      <dgm:spPr/>
    </dgm:pt>
    <dgm:pt modelId="{621A683B-ED73-4FC9-91CA-CF34664F8D38}" type="pres">
      <dgm:prSet presAssocID="{B7FF10FB-F803-43D1-971B-F39D407BD03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7C58D-EA5F-446F-A7D7-F154B98D73ED}" type="pres">
      <dgm:prSet presAssocID="{B7FF10FB-F803-43D1-971B-F39D407BD035}" presName="accent_6" presStyleCnt="0"/>
      <dgm:spPr/>
    </dgm:pt>
    <dgm:pt modelId="{179637AA-91D6-4ACC-BBB1-7A2C124E32C5}" type="pres">
      <dgm:prSet presAssocID="{B7FF10FB-F803-43D1-971B-F39D407BD035}" presName="accentRepeatNode" presStyleLbl="solidFgAcc1" presStyleIdx="5" presStyleCnt="6"/>
      <dgm:spPr/>
    </dgm:pt>
  </dgm:ptLst>
  <dgm:cxnLst>
    <dgm:cxn modelId="{A6C19A31-931F-4421-8479-E4C2D210074A}" srcId="{8E57E55C-D20A-441E-A334-5D6BF1128A72}" destId="{4483DF20-505A-4A9F-9788-09ED119DE7AC}" srcOrd="0" destOrd="0" parTransId="{24BB22C9-07AC-4197-B13F-0A0085AA260F}" sibTransId="{FC783052-DC48-4ECD-9E4C-A3BB2D7F9BB7}"/>
    <dgm:cxn modelId="{2CAE3DFD-9972-429D-9D5D-0855D9E7F681}" srcId="{8E57E55C-D20A-441E-A334-5D6BF1128A72}" destId="{0CAB4C20-670A-40E0-8C13-6F836BFC7F06}" srcOrd="3" destOrd="0" parTransId="{345444F2-62B4-4C7D-8D53-09D326FA88CB}" sibTransId="{4387A062-3BF0-4908-B7B1-B9A8C282CF28}"/>
    <dgm:cxn modelId="{F25BAE1F-BC20-40F7-B33F-43FBD7C36480}" srcId="{8E57E55C-D20A-441E-A334-5D6BF1128A72}" destId="{5CEE3B8E-0449-4819-9065-01FA5987B354}" srcOrd="4" destOrd="0" parTransId="{87715843-3AF3-4911-BF50-E5F8060CBF01}" sibTransId="{689B5841-2C09-40CD-BEDE-B4140EB66455}"/>
    <dgm:cxn modelId="{CFBD7BCB-258B-4C5A-990D-B0A7A2CCD69C}" type="presOf" srcId="{FC783052-DC48-4ECD-9E4C-A3BB2D7F9BB7}" destId="{FF3388A3-DD05-429F-9DF3-3EEE840D4270}" srcOrd="0" destOrd="0" presId="urn:microsoft.com/office/officeart/2008/layout/VerticalCurvedList"/>
    <dgm:cxn modelId="{3F179ED9-F4C4-46AF-A217-B67EF3156ED4}" type="presOf" srcId="{84285C9E-DEE1-4787-84FC-E7C447AB150F}" destId="{44D9B66D-8B71-4768-A513-FAE06CC41729}" srcOrd="0" destOrd="0" presId="urn:microsoft.com/office/officeart/2008/layout/VerticalCurvedList"/>
    <dgm:cxn modelId="{F1695385-717A-445C-8C16-1EDF3AE0CBBF}" type="presOf" srcId="{0CAB4C20-670A-40E0-8C13-6F836BFC7F06}" destId="{1A5B742D-FA3C-43AA-AA15-93BC008955FC}" srcOrd="0" destOrd="0" presId="urn:microsoft.com/office/officeart/2008/layout/VerticalCurvedList"/>
    <dgm:cxn modelId="{0D1E1071-300F-422F-9F4E-275D78135330}" srcId="{8E57E55C-D20A-441E-A334-5D6BF1128A72}" destId="{B7FF10FB-F803-43D1-971B-F39D407BD035}" srcOrd="5" destOrd="0" parTransId="{FA074F80-49CC-443F-9730-1F5FD600AAA6}" sibTransId="{E9F22054-AE5B-4ED4-AF2F-9963C4261DDE}"/>
    <dgm:cxn modelId="{281BC30F-8ADF-4633-8E61-FDC93E7AD0F5}" type="presOf" srcId="{B7FF10FB-F803-43D1-971B-F39D407BD035}" destId="{621A683B-ED73-4FC9-91CA-CF34664F8D38}" srcOrd="0" destOrd="0" presId="urn:microsoft.com/office/officeart/2008/layout/VerticalCurvedList"/>
    <dgm:cxn modelId="{F45E5FEE-EF23-4B07-9152-3725A6A8A5A8}" type="presOf" srcId="{5CEE3B8E-0449-4819-9065-01FA5987B354}" destId="{97A2E35D-6F3D-4637-957D-21797EB43C1F}" srcOrd="0" destOrd="0" presId="urn:microsoft.com/office/officeart/2008/layout/VerticalCurvedList"/>
    <dgm:cxn modelId="{B91C7F0C-8B80-4B5E-AA6A-C1E5EC5A1B7F}" type="presOf" srcId="{8E57E55C-D20A-441E-A334-5D6BF1128A72}" destId="{D2ADDE2D-D40C-4663-9DFF-5A8E23263238}" srcOrd="0" destOrd="0" presId="urn:microsoft.com/office/officeart/2008/layout/VerticalCurvedList"/>
    <dgm:cxn modelId="{D0638536-043B-433A-8163-279F3FE3C480}" srcId="{8E57E55C-D20A-441E-A334-5D6BF1128A72}" destId="{84285C9E-DEE1-4787-84FC-E7C447AB150F}" srcOrd="1" destOrd="0" parTransId="{2837C0F4-63AE-40B5-8334-68D59EF9AA2B}" sibTransId="{9F7973CA-C3D3-46FA-B2F7-F7948459A57A}"/>
    <dgm:cxn modelId="{BC3A42E2-D711-4C24-A4E9-0FE1E5C765EC}" type="presOf" srcId="{6EFDFFA7-FCBD-4BEA-A27A-9FD841816DEF}" destId="{CF79ED75-0E70-4AD6-B2FA-02566389977D}" srcOrd="0" destOrd="0" presId="urn:microsoft.com/office/officeart/2008/layout/VerticalCurvedList"/>
    <dgm:cxn modelId="{F8B8961D-7682-4AD8-8393-7D84C47809DA}" srcId="{8E57E55C-D20A-441E-A334-5D6BF1128A72}" destId="{6EFDFFA7-FCBD-4BEA-A27A-9FD841816DEF}" srcOrd="2" destOrd="0" parTransId="{1540C11D-347D-42A4-A208-CA3136892E5A}" sibTransId="{4DF618FF-49B8-4B2B-8D20-03A56FD60744}"/>
    <dgm:cxn modelId="{DB4F548B-3B38-455A-AD10-A4F6FC365DF0}" type="presOf" srcId="{4483DF20-505A-4A9F-9788-09ED119DE7AC}" destId="{D8D2A37E-1B51-4C7D-AE29-0DEDC18986AA}" srcOrd="0" destOrd="0" presId="urn:microsoft.com/office/officeart/2008/layout/VerticalCurvedList"/>
    <dgm:cxn modelId="{309FD06B-41FD-41D8-8880-5C768AC702EA}" type="presParOf" srcId="{D2ADDE2D-D40C-4663-9DFF-5A8E23263238}" destId="{C48AF814-9B13-47AF-A4B1-603806D86912}" srcOrd="0" destOrd="0" presId="urn:microsoft.com/office/officeart/2008/layout/VerticalCurvedList"/>
    <dgm:cxn modelId="{8271ACBE-8D13-4412-8AC7-401356E197E4}" type="presParOf" srcId="{C48AF814-9B13-47AF-A4B1-603806D86912}" destId="{2A721C32-AA68-4148-8A83-067742152965}" srcOrd="0" destOrd="0" presId="urn:microsoft.com/office/officeart/2008/layout/VerticalCurvedList"/>
    <dgm:cxn modelId="{609EBDDB-64D5-4EF9-B6C8-C3AC35BD9318}" type="presParOf" srcId="{2A721C32-AA68-4148-8A83-067742152965}" destId="{9D61CED5-A5C5-4982-B9B1-261A797B65A0}" srcOrd="0" destOrd="0" presId="urn:microsoft.com/office/officeart/2008/layout/VerticalCurvedList"/>
    <dgm:cxn modelId="{A3FF62C6-D75F-4B94-A0DB-FD7385E46A4D}" type="presParOf" srcId="{2A721C32-AA68-4148-8A83-067742152965}" destId="{FF3388A3-DD05-429F-9DF3-3EEE840D4270}" srcOrd="1" destOrd="0" presId="urn:microsoft.com/office/officeart/2008/layout/VerticalCurvedList"/>
    <dgm:cxn modelId="{1B6700A6-C4A2-4E37-8D70-5E746FA5D4AB}" type="presParOf" srcId="{2A721C32-AA68-4148-8A83-067742152965}" destId="{EEBCB3F7-6145-41C9-8952-C44BCA141805}" srcOrd="2" destOrd="0" presId="urn:microsoft.com/office/officeart/2008/layout/VerticalCurvedList"/>
    <dgm:cxn modelId="{2438F59B-F2A0-4496-AF33-7D5FE75F316D}" type="presParOf" srcId="{2A721C32-AA68-4148-8A83-067742152965}" destId="{44466000-2564-4B13-86EF-4FF2F70D9DFE}" srcOrd="3" destOrd="0" presId="urn:microsoft.com/office/officeart/2008/layout/VerticalCurvedList"/>
    <dgm:cxn modelId="{E85E21CC-6DBD-495B-A148-492A6CAF0746}" type="presParOf" srcId="{C48AF814-9B13-47AF-A4B1-603806D86912}" destId="{D8D2A37E-1B51-4C7D-AE29-0DEDC18986AA}" srcOrd="1" destOrd="0" presId="urn:microsoft.com/office/officeart/2008/layout/VerticalCurvedList"/>
    <dgm:cxn modelId="{EBF9D670-9855-4632-A56A-A7DB90C850C6}" type="presParOf" srcId="{C48AF814-9B13-47AF-A4B1-603806D86912}" destId="{ADDF9E91-7375-4A63-A1E8-5B33B07600F3}" srcOrd="2" destOrd="0" presId="urn:microsoft.com/office/officeart/2008/layout/VerticalCurvedList"/>
    <dgm:cxn modelId="{DDA96E2C-0039-40DF-B8CC-17CB15D3F5C4}" type="presParOf" srcId="{ADDF9E91-7375-4A63-A1E8-5B33B07600F3}" destId="{8593A6DF-04F5-4F50-B37A-B22DF1B17DDF}" srcOrd="0" destOrd="0" presId="urn:microsoft.com/office/officeart/2008/layout/VerticalCurvedList"/>
    <dgm:cxn modelId="{C831C851-F1EB-4947-8C6B-558F1ABEE6AC}" type="presParOf" srcId="{C48AF814-9B13-47AF-A4B1-603806D86912}" destId="{44D9B66D-8B71-4768-A513-FAE06CC41729}" srcOrd="3" destOrd="0" presId="urn:microsoft.com/office/officeart/2008/layout/VerticalCurvedList"/>
    <dgm:cxn modelId="{BABA16A0-1A0A-47AE-859C-BEACC42F0FCA}" type="presParOf" srcId="{C48AF814-9B13-47AF-A4B1-603806D86912}" destId="{492D7DFE-61F9-42E2-A37A-6D3CD153419B}" srcOrd="4" destOrd="0" presId="urn:microsoft.com/office/officeart/2008/layout/VerticalCurvedList"/>
    <dgm:cxn modelId="{E6A7BA70-0071-4D8C-BACA-F64960FC6443}" type="presParOf" srcId="{492D7DFE-61F9-42E2-A37A-6D3CD153419B}" destId="{DC6217D2-1A2F-4DEE-9D98-B9A6212D52C5}" srcOrd="0" destOrd="0" presId="urn:microsoft.com/office/officeart/2008/layout/VerticalCurvedList"/>
    <dgm:cxn modelId="{F1574981-C778-41F7-991F-DE0F2D69A21F}" type="presParOf" srcId="{C48AF814-9B13-47AF-A4B1-603806D86912}" destId="{CF79ED75-0E70-4AD6-B2FA-02566389977D}" srcOrd="5" destOrd="0" presId="urn:microsoft.com/office/officeart/2008/layout/VerticalCurvedList"/>
    <dgm:cxn modelId="{8EB31F36-5B69-43BD-9CBB-863C1160C2C0}" type="presParOf" srcId="{C48AF814-9B13-47AF-A4B1-603806D86912}" destId="{E348AEA5-608A-4883-8E98-103D6C07C8F5}" srcOrd="6" destOrd="0" presId="urn:microsoft.com/office/officeart/2008/layout/VerticalCurvedList"/>
    <dgm:cxn modelId="{5701F767-B85D-4F30-ACA3-864C92338452}" type="presParOf" srcId="{E348AEA5-608A-4883-8E98-103D6C07C8F5}" destId="{C546451F-8BDF-4A1B-8103-C83F8F07CFEF}" srcOrd="0" destOrd="0" presId="urn:microsoft.com/office/officeart/2008/layout/VerticalCurvedList"/>
    <dgm:cxn modelId="{AED5C222-2235-480E-AF45-FE3B34159AC5}" type="presParOf" srcId="{C48AF814-9B13-47AF-A4B1-603806D86912}" destId="{1A5B742D-FA3C-43AA-AA15-93BC008955FC}" srcOrd="7" destOrd="0" presId="urn:microsoft.com/office/officeart/2008/layout/VerticalCurvedList"/>
    <dgm:cxn modelId="{BCF89119-12E1-4A0A-9B93-2E5E3011B782}" type="presParOf" srcId="{C48AF814-9B13-47AF-A4B1-603806D86912}" destId="{EFC551E1-F1FC-4C5F-A708-2ECAEB481E74}" srcOrd="8" destOrd="0" presId="urn:microsoft.com/office/officeart/2008/layout/VerticalCurvedList"/>
    <dgm:cxn modelId="{D7570B95-B705-4625-9B6B-A290C4F72949}" type="presParOf" srcId="{EFC551E1-F1FC-4C5F-A708-2ECAEB481E74}" destId="{D7DB2346-F820-465E-BA48-5BB1B943C9C8}" srcOrd="0" destOrd="0" presId="urn:microsoft.com/office/officeart/2008/layout/VerticalCurvedList"/>
    <dgm:cxn modelId="{8228E360-8E31-4F23-B0D4-173F29EF4E7E}" type="presParOf" srcId="{C48AF814-9B13-47AF-A4B1-603806D86912}" destId="{97A2E35D-6F3D-4637-957D-21797EB43C1F}" srcOrd="9" destOrd="0" presId="urn:microsoft.com/office/officeart/2008/layout/VerticalCurvedList"/>
    <dgm:cxn modelId="{5BFFE8DC-57F8-4166-8848-CA7D11E81378}" type="presParOf" srcId="{C48AF814-9B13-47AF-A4B1-603806D86912}" destId="{046B03BB-1342-4145-97C5-16E1FC8B6E5B}" srcOrd="10" destOrd="0" presId="urn:microsoft.com/office/officeart/2008/layout/VerticalCurvedList"/>
    <dgm:cxn modelId="{DA194FAD-C102-468A-8C5D-01E2CFDA4062}" type="presParOf" srcId="{046B03BB-1342-4145-97C5-16E1FC8B6E5B}" destId="{9CBFB14C-1FA7-4187-8F1C-0F7686F70B1C}" srcOrd="0" destOrd="0" presId="urn:microsoft.com/office/officeart/2008/layout/VerticalCurvedList"/>
    <dgm:cxn modelId="{1C02CB67-3FC7-4D66-945C-779BC43D1C50}" type="presParOf" srcId="{C48AF814-9B13-47AF-A4B1-603806D86912}" destId="{621A683B-ED73-4FC9-91CA-CF34664F8D38}" srcOrd="11" destOrd="0" presId="urn:microsoft.com/office/officeart/2008/layout/VerticalCurvedList"/>
    <dgm:cxn modelId="{FAE4AF6E-83F4-4491-8299-A55EA23C9098}" type="presParOf" srcId="{C48AF814-9B13-47AF-A4B1-603806D86912}" destId="{2FE7C58D-EA5F-446F-A7D7-F154B98D73ED}" srcOrd="12" destOrd="0" presId="urn:microsoft.com/office/officeart/2008/layout/VerticalCurvedList"/>
    <dgm:cxn modelId="{C6ECD3ED-E895-4F0E-9A65-743873D8CE04}" type="presParOf" srcId="{2FE7C58D-EA5F-446F-A7D7-F154B98D73ED}" destId="{179637AA-91D6-4ACC-BBB1-7A2C124E32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DEDA8-D231-48BA-AB91-6B8AA1BA75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37481C-5689-4D92-96E6-430501C8B58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Collection of  Details &amp; Documents</a:t>
          </a:r>
          <a:endParaRPr lang="en-US" sz="2200" dirty="0">
            <a:solidFill>
              <a:schemeClr val="tx1"/>
            </a:solidFill>
          </a:endParaRPr>
        </a:p>
      </dgm:t>
    </dgm:pt>
    <dgm:pt modelId="{D2778F8A-90BC-45DB-8EE9-D21000A1172D}" type="parTrans" cxnId="{628D61E4-D365-4506-BB08-7A5BD1F8BD1B}">
      <dgm:prSet/>
      <dgm:spPr/>
      <dgm:t>
        <a:bodyPr/>
        <a:lstStyle/>
        <a:p>
          <a:endParaRPr lang="en-US"/>
        </a:p>
      </dgm:t>
    </dgm:pt>
    <dgm:pt modelId="{3B334A08-3513-4970-864D-D1A876E065E1}" type="sibTrans" cxnId="{628D61E4-D365-4506-BB08-7A5BD1F8BD1B}">
      <dgm:prSet/>
      <dgm:spPr/>
      <dgm:t>
        <a:bodyPr/>
        <a:lstStyle/>
        <a:p>
          <a:endParaRPr lang="en-US"/>
        </a:p>
      </dgm:t>
    </dgm:pt>
    <dgm:pt modelId="{38CCCC0A-4723-4601-8851-C09A5B71150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Segregation</a:t>
          </a:r>
          <a:endParaRPr lang="en-US" sz="2200" dirty="0">
            <a:solidFill>
              <a:schemeClr val="tx1"/>
            </a:solidFill>
          </a:endParaRPr>
        </a:p>
      </dgm:t>
    </dgm:pt>
    <dgm:pt modelId="{99764630-B31C-47E2-928A-C20C492E1A4C}" type="parTrans" cxnId="{25A88049-7ABB-4692-BC24-0FEC84D02CAE}">
      <dgm:prSet/>
      <dgm:spPr/>
      <dgm:t>
        <a:bodyPr/>
        <a:lstStyle/>
        <a:p>
          <a:endParaRPr lang="en-US"/>
        </a:p>
      </dgm:t>
    </dgm:pt>
    <dgm:pt modelId="{FC4B45BE-B791-4CB6-BE92-DF9B43A5B3F5}" type="sibTrans" cxnId="{25A88049-7ABB-4692-BC24-0FEC84D02CAE}">
      <dgm:prSet/>
      <dgm:spPr/>
      <dgm:t>
        <a:bodyPr/>
        <a:lstStyle/>
        <a:p>
          <a:endParaRPr lang="en-US"/>
        </a:p>
      </dgm:t>
    </dgm:pt>
    <dgm:pt modelId="{22855641-0A6B-4183-AAF8-CCD919EE34E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Identification of Discrepancies &amp; Reconciliation</a:t>
          </a:r>
          <a:endParaRPr lang="en-US" sz="2200" dirty="0">
            <a:solidFill>
              <a:schemeClr val="tx1"/>
            </a:solidFill>
          </a:endParaRPr>
        </a:p>
      </dgm:t>
    </dgm:pt>
    <dgm:pt modelId="{9AB99ECF-FB05-4971-99B4-E2AD12617470}" type="parTrans" cxnId="{CE6D06CF-687B-47ED-A040-ADC63A55EEEA}">
      <dgm:prSet/>
      <dgm:spPr/>
      <dgm:t>
        <a:bodyPr/>
        <a:lstStyle/>
        <a:p>
          <a:endParaRPr lang="en-US"/>
        </a:p>
      </dgm:t>
    </dgm:pt>
    <dgm:pt modelId="{0714E492-6F6B-48B1-8AF8-5BADFEC30AE0}" type="sibTrans" cxnId="{CE6D06CF-687B-47ED-A040-ADC63A55EEEA}">
      <dgm:prSet/>
      <dgm:spPr/>
      <dgm:t>
        <a:bodyPr/>
        <a:lstStyle/>
        <a:p>
          <a:endParaRPr lang="en-US"/>
        </a:p>
      </dgm:t>
    </dgm:pt>
    <dgm:pt modelId="{4160C67B-BA99-478D-B080-6594BE65955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Making timely Corrections</a:t>
          </a:r>
          <a:endParaRPr lang="en-US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424A3B-8C75-4CDF-A4AD-BFCE0E234BD9}" type="parTrans" cxnId="{44D721FA-51EC-4756-852E-7970443CFA47}">
      <dgm:prSet/>
      <dgm:spPr/>
      <dgm:t>
        <a:bodyPr/>
        <a:lstStyle/>
        <a:p>
          <a:endParaRPr lang="en-US"/>
        </a:p>
      </dgm:t>
    </dgm:pt>
    <dgm:pt modelId="{E727F4D3-96CD-4A97-8DCA-D79F181A040D}" type="sibTrans" cxnId="{44D721FA-51EC-4756-852E-7970443CFA47}">
      <dgm:prSet/>
      <dgm:spPr/>
      <dgm:t>
        <a:bodyPr/>
        <a:lstStyle/>
        <a:p>
          <a:endParaRPr lang="en-US"/>
        </a:p>
      </dgm:t>
    </dgm:pt>
    <dgm:pt modelId="{F7531E3F-8370-485D-9B98-05DCE65A012F}" type="pres">
      <dgm:prSet presAssocID="{3E7DEDA8-D231-48BA-AB91-6B8AA1BA7550}" presName="CompostProcess" presStyleCnt="0">
        <dgm:presLayoutVars>
          <dgm:dir/>
          <dgm:resizeHandles val="exact"/>
        </dgm:presLayoutVars>
      </dgm:prSet>
      <dgm:spPr/>
    </dgm:pt>
    <dgm:pt modelId="{1B1674AF-7D41-425D-9ADF-D0AECE97C395}" type="pres">
      <dgm:prSet presAssocID="{3E7DEDA8-D231-48BA-AB91-6B8AA1BA7550}" presName="arrow" presStyleLbl="bgShp" presStyleIdx="0" presStyleCnt="1" custScaleX="11764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8CF768E0-FA7C-4C4F-B75A-E987EA325394}" type="pres">
      <dgm:prSet presAssocID="{3E7DEDA8-D231-48BA-AB91-6B8AA1BA7550}" presName="linearProcess" presStyleCnt="0"/>
      <dgm:spPr/>
    </dgm:pt>
    <dgm:pt modelId="{53CD19F8-8C10-4FE1-9176-546AFE535597}" type="pres">
      <dgm:prSet presAssocID="{7237481C-5689-4D92-96E6-430501C8B58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036BC-951F-4CAE-8E55-20C42F19666C}" type="pres">
      <dgm:prSet presAssocID="{3B334A08-3513-4970-864D-D1A876E065E1}" presName="sibTrans" presStyleCnt="0"/>
      <dgm:spPr/>
    </dgm:pt>
    <dgm:pt modelId="{525FD971-4AAE-4215-AEB7-9EEC9C86EDBA}" type="pres">
      <dgm:prSet presAssocID="{38CCCC0A-4723-4601-8851-C09A5B71150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29A68-95AB-4A1F-8FD5-F390F124B9DC}" type="pres">
      <dgm:prSet presAssocID="{FC4B45BE-B791-4CB6-BE92-DF9B43A5B3F5}" presName="sibTrans" presStyleCnt="0"/>
      <dgm:spPr/>
    </dgm:pt>
    <dgm:pt modelId="{D07514CF-E675-4E08-BFFE-7F85AFB5F21E}" type="pres">
      <dgm:prSet presAssocID="{22855641-0A6B-4183-AAF8-CCD919EE34E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2A439-28BA-4001-AB45-A4CC63D7020C}" type="pres">
      <dgm:prSet presAssocID="{0714E492-6F6B-48B1-8AF8-5BADFEC30AE0}" presName="sibTrans" presStyleCnt="0"/>
      <dgm:spPr/>
    </dgm:pt>
    <dgm:pt modelId="{B268775B-EC7A-4915-B2F5-5E1666DA7EB0}" type="pres">
      <dgm:prSet presAssocID="{4160C67B-BA99-478D-B080-6594BE65955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D06CF-687B-47ED-A040-ADC63A55EEEA}" srcId="{3E7DEDA8-D231-48BA-AB91-6B8AA1BA7550}" destId="{22855641-0A6B-4183-AAF8-CCD919EE34E6}" srcOrd="2" destOrd="0" parTransId="{9AB99ECF-FB05-4971-99B4-E2AD12617470}" sibTransId="{0714E492-6F6B-48B1-8AF8-5BADFEC30AE0}"/>
    <dgm:cxn modelId="{44D721FA-51EC-4756-852E-7970443CFA47}" srcId="{3E7DEDA8-D231-48BA-AB91-6B8AA1BA7550}" destId="{4160C67B-BA99-478D-B080-6594BE65955A}" srcOrd="3" destOrd="0" parTransId="{19424A3B-8C75-4CDF-A4AD-BFCE0E234BD9}" sibTransId="{E727F4D3-96CD-4A97-8DCA-D79F181A040D}"/>
    <dgm:cxn modelId="{628D61E4-D365-4506-BB08-7A5BD1F8BD1B}" srcId="{3E7DEDA8-D231-48BA-AB91-6B8AA1BA7550}" destId="{7237481C-5689-4D92-96E6-430501C8B586}" srcOrd="0" destOrd="0" parTransId="{D2778F8A-90BC-45DB-8EE9-D21000A1172D}" sibTransId="{3B334A08-3513-4970-864D-D1A876E065E1}"/>
    <dgm:cxn modelId="{99E7F9FE-F449-4166-82C3-57E5DC04529D}" type="presOf" srcId="{7237481C-5689-4D92-96E6-430501C8B586}" destId="{53CD19F8-8C10-4FE1-9176-546AFE535597}" srcOrd="0" destOrd="0" presId="urn:microsoft.com/office/officeart/2005/8/layout/hProcess9"/>
    <dgm:cxn modelId="{A8E3F62E-4131-4416-AA4B-5FC07D8574E0}" type="presOf" srcId="{38CCCC0A-4723-4601-8851-C09A5B711500}" destId="{525FD971-4AAE-4215-AEB7-9EEC9C86EDBA}" srcOrd="0" destOrd="0" presId="urn:microsoft.com/office/officeart/2005/8/layout/hProcess9"/>
    <dgm:cxn modelId="{565BAD17-FFA4-4FEC-879E-016B66D96597}" type="presOf" srcId="{3E7DEDA8-D231-48BA-AB91-6B8AA1BA7550}" destId="{F7531E3F-8370-485D-9B98-05DCE65A012F}" srcOrd="0" destOrd="0" presId="urn:microsoft.com/office/officeart/2005/8/layout/hProcess9"/>
    <dgm:cxn modelId="{25A88049-7ABB-4692-BC24-0FEC84D02CAE}" srcId="{3E7DEDA8-D231-48BA-AB91-6B8AA1BA7550}" destId="{38CCCC0A-4723-4601-8851-C09A5B711500}" srcOrd="1" destOrd="0" parTransId="{99764630-B31C-47E2-928A-C20C492E1A4C}" sibTransId="{FC4B45BE-B791-4CB6-BE92-DF9B43A5B3F5}"/>
    <dgm:cxn modelId="{9D13E6AA-F6E3-493E-A455-DE63B72B35C5}" type="presOf" srcId="{4160C67B-BA99-478D-B080-6594BE65955A}" destId="{B268775B-EC7A-4915-B2F5-5E1666DA7EB0}" srcOrd="0" destOrd="0" presId="urn:microsoft.com/office/officeart/2005/8/layout/hProcess9"/>
    <dgm:cxn modelId="{E820CB5F-6D37-496D-9F32-ECE22D31D32F}" type="presOf" srcId="{22855641-0A6B-4183-AAF8-CCD919EE34E6}" destId="{D07514CF-E675-4E08-BFFE-7F85AFB5F21E}" srcOrd="0" destOrd="0" presId="urn:microsoft.com/office/officeart/2005/8/layout/hProcess9"/>
    <dgm:cxn modelId="{31F14215-8F15-480A-8DBF-BDF1965DFF9B}" type="presParOf" srcId="{F7531E3F-8370-485D-9B98-05DCE65A012F}" destId="{1B1674AF-7D41-425D-9ADF-D0AECE97C395}" srcOrd="0" destOrd="0" presId="urn:microsoft.com/office/officeart/2005/8/layout/hProcess9"/>
    <dgm:cxn modelId="{916B1953-A799-433F-8484-945567EC4ACE}" type="presParOf" srcId="{F7531E3F-8370-485D-9B98-05DCE65A012F}" destId="{8CF768E0-FA7C-4C4F-B75A-E987EA325394}" srcOrd="1" destOrd="0" presId="urn:microsoft.com/office/officeart/2005/8/layout/hProcess9"/>
    <dgm:cxn modelId="{ACCE7812-60A4-450F-B5F0-79C176B85391}" type="presParOf" srcId="{8CF768E0-FA7C-4C4F-B75A-E987EA325394}" destId="{53CD19F8-8C10-4FE1-9176-546AFE535597}" srcOrd="0" destOrd="0" presId="urn:microsoft.com/office/officeart/2005/8/layout/hProcess9"/>
    <dgm:cxn modelId="{9499C09E-803C-4D45-8AB8-258FF173C31A}" type="presParOf" srcId="{8CF768E0-FA7C-4C4F-B75A-E987EA325394}" destId="{8C9036BC-951F-4CAE-8E55-20C42F19666C}" srcOrd="1" destOrd="0" presId="urn:microsoft.com/office/officeart/2005/8/layout/hProcess9"/>
    <dgm:cxn modelId="{E8E3BEE0-912B-4F23-8B2F-1E7F14823385}" type="presParOf" srcId="{8CF768E0-FA7C-4C4F-B75A-E987EA325394}" destId="{525FD971-4AAE-4215-AEB7-9EEC9C86EDBA}" srcOrd="2" destOrd="0" presId="urn:microsoft.com/office/officeart/2005/8/layout/hProcess9"/>
    <dgm:cxn modelId="{D91A6202-668A-4AED-81C3-4353645BB3A4}" type="presParOf" srcId="{8CF768E0-FA7C-4C4F-B75A-E987EA325394}" destId="{C3F29A68-95AB-4A1F-8FD5-F390F124B9DC}" srcOrd="3" destOrd="0" presId="urn:microsoft.com/office/officeart/2005/8/layout/hProcess9"/>
    <dgm:cxn modelId="{5C858416-2717-428D-900D-1E5D4EEA968F}" type="presParOf" srcId="{8CF768E0-FA7C-4C4F-B75A-E987EA325394}" destId="{D07514CF-E675-4E08-BFFE-7F85AFB5F21E}" srcOrd="4" destOrd="0" presId="urn:microsoft.com/office/officeart/2005/8/layout/hProcess9"/>
    <dgm:cxn modelId="{B0274794-4E7A-41E0-9D5B-5C54CD17A3ED}" type="presParOf" srcId="{8CF768E0-FA7C-4C4F-B75A-E987EA325394}" destId="{4932A439-28BA-4001-AB45-A4CC63D7020C}" srcOrd="5" destOrd="0" presId="urn:microsoft.com/office/officeart/2005/8/layout/hProcess9"/>
    <dgm:cxn modelId="{90B7ED1B-93E3-478D-B882-683F60595A84}" type="presParOf" srcId="{8CF768E0-FA7C-4C4F-B75A-E987EA325394}" destId="{B268775B-EC7A-4915-B2F5-5E1666DA7EB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4A22B9-CF76-487D-B2BB-4C3B53D9A28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C98C91-327E-4F7C-AB1F-2210990AB9B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Validation of the procedure, compliance &amp; calculation as per GST Law.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0CF30C9B-1294-4237-AB2E-DC9C1F3DC951}" type="parTrans" cxnId="{E34E528D-6F85-40A9-9499-8F96086B613A}">
      <dgm:prSet/>
      <dgm:spPr/>
      <dgm:t>
        <a:bodyPr/>
        <a:lstStyle/>
        <a:p>
          <a:endParaRPr lang="en-US"/>
        </a:p>
      </dgm:t>
    </dgm:pt>
    <dgm:pt modelId="{FDA23377-E787-4B3A-8F0B-FA91B0F1F9F0}" type="sibTrans" cxnId="{E34E528D-6F85-40A9-9499-8F96086B613A}">
      <dgm:prSet/>
      <dgm:spPr/>
      <dgm:t>
        <a:bodyPr/>
        <a:lstStyle/>
        <a:p>
          <a:endParaRPr lang="en-US"/>
        </a:p>
      </dgm:t>
    </dgm:pt>
    <dgm:pt modelId="{6A5DCD28-5350-4EF8-B571-D2E4F767806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Prevention is always better than cure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9C783D53-AA11-4A39-A59A-7590D946CEEC}" type="parTrans" cxnId="{D3BEB7E3-976D-4927-B9C6-68C5B473F017}">
      <dgm:prSet/>
      <dgm:spPr/>
      <dgm:t>
        <a:bodyPr/>
        <a:lstStyle/>
        <a:p>
          <a:endParaRPr lang="en-US"/>
        </a:p>
      </dgm:t>
    </dgm:pt>
    <dgm:pt modelId="{225A793E-481C-417C-82C8-2BE1BD7B1788}" type="sibTrans" cxnId="{D3BEB7E3-976D-4927-B9C6-68C5B473F017}">
      <dgm:prSet/>
      <dgm:spPr/>
      <dgm:t>
        <a:bodyPr/>
        <a:lstStyle/>
        <a:p>
          <a:endParaRPr lang="en-US"/>
        </a:p>
      </dgm:t>
    </dgm:pt>
    <dgm:pt modelId="{A81A849C-385C-4CFB-9934-168309721ED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Checking and rectifying GST compliances as soon as possible.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31B61A22-A34F-4778-81B0-D24788C055D1}" type="parTrans" cxnId="{D080BE4E-D31E-4D31-8BEA-3C9697FA5100}">
      <dgm:prSet/>
      <dgm:spPr/>
      <dgm:t>
        <a:bodyPr/>
        <a:lstStyle/>
        <a:p>
          <a:endParaRPr lang="en-US"/>
        </a:p>
      </dgm:t>
    </dgm:pt>
    <dgm:pt modelId="{0DFADC81-B85C-453D-8A46-7B46622BD07F}" type="sibTrans" cxnId="{D080BE4E-D31E-4D31-8BEA-3C9697FA5100}">
      <dgm:prSet/>
      <dgm:spPr/>
      <dgm:t>
        <a:bodyPr/>
        <a:lstStyle/>
        <a:p>
          <a:endParaRPr lang="en-US"/>
        </a:p>
      </dgm:t>
    </dgm:pt>
    <dgm:pt modelId="{25786053-41BF-4CD6-9D96-59BFC8FF5891}" type="pres">
      <dgm:prSet presAssocID="{454A22B9-CF76-487D-B2BB-4C3B53D9A2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1DC7D-5D7F-4527-87F8-05DD9DBE12E3}" type="pres">
      <dgm:prSet presAssocID="{46C98C91-327E-4F7C-AB1F-2210990AB9B0}" presName="composite" presStyleCnt="0"/>
      <dgm:spPr/>
    </dgm:pt>
    <dgm:pt modelId="{E4C3C245-0486-4204-A4A1-E19F538647AE}" type="pres">
      <dgm:prSet presAssocID="{46C98C91-327E-4F7C-AB1F-2210990AB9B0}" presName="rect1" presStyleLbl="trAlignAcc1" presStyleIdx="0" presStyleCnt="3" custScaleY="117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6C32A-7D9B-449E-ADCF-30814D6A846B}" type="pres">
      <dgm:prSet presAssocID="{46C98C91-327E-4F7C-AB1F-2210990AB9B0}" presName="rect2" presStyleLbl="fgImgPlace1" presStyleIdx="0" presStyleCnt="3" custScaleX="108633" custScaleY="9312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733" r="-43267"/>
          </a:stretch>
        </a:blipFill>
      </dgm:spPr>
      <dgm:t>
        <a:bodyPr/>
        <a:lstStyle/>
        <a:p>
          <a:endParaRPr lang="en-US"/>
        </a:p>
      </dgm:t>
    </dgm:pt>
    <dgm:pt modelId="{F08FF316-BBFB-446D-95DB-A26EF153E95B}" type="pres">
      <dgm:prSet presAssocID="{FDA23377-E787-4B3A-8F0B-FA91B0F1F9F0}" presName="sibTrans" presStyleCnt="0"/>
      <dgm:spPr/>
    </dgm:pt>
    <dgm:pt modelId="{343154BC-EB89-46C1-BCA1-184D63122C3F}" type="pres">
      <dgm:prSet presAssocID="{6A5DCD28-5350-4EF8-B571-D2E4F7678064}" presName="composite" presStyleCnt="0"/>
      <dgm:spPr/>
    </dgm:pt>
    <dgm:pt modelId="{0050E063-50B9-4C30-90F6-06862EE5F627}" type="pres">
      <dgm:prSet presAssocID="{6A5DCD28-5350-4EF8-B571-D2E4F7678064}" presName="rect1" presStyleLbl="trAlignAcc1" presStyleIdx="1" presStyleCnt="3" custScaleY="117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C7980-6D61-41CE-8558-4799A3E241B1}" type="pres">
      <dgm:prSet presAssocID="{6A5DCD28-5350-4EF8-B571-D2E4F7678064}" presName="rect2" presStyleLbl="fgImgPlace1" presStyleIdx="1" presStyleCnt="3" custScaleX="12697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217" t="6865" r="-81783" b="-6865"/>
          </a:stretch>
        </a:blipFill>
      </dgm:spPr>
    </dgm:pt>
    <dgm:pt modelId="{7170B7BD-1AB0-428A-A3A3-F43E6FA88E97}" type="pres">
      <dgm:prSet presAssocID="{225A793E-481C-417C-82C8-2BE1BD7B1788}" presName="sibTrans" presStyleCnt="0"/>
      <dgm:spPr/>
    </dgm:pt>
    <dgm:pt modelId="{61C88053-8753-48E7-8CD8-97B3BBB74C2F}" type="pres">
      <dgm:prSet presAssocID="{A81A849C-385C-4CFB-9934-168309721ED5}" presName="composite" presStyleCnt="0"/>
      <dgm:spPr/>
    </dgm:pt>
    <dgm:pt modelId="{460231FF-6A0E-40F3-8635-2F90B48D2EE8}" type="pres">
      <dgm:prSet presAssocID="{A81A849C-385C-4CFB-9934-168309721ED5}" presName="rect1" presStyleLbl="trAlignAcc1" presStyleIdx="2" presStyleCnt="3" custScaleY="117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D05C7-78FE-43A0-9916-BDAF02AAAC9F}" type="pres">
      <dgm:prSet presAssocID="{A81A849C-385C-4CFB-9934-168309721ED5}" presName="rect2" presStyleLbl="fgImgPlace1" presStyleIdx="2" presStyleCnt="3" custScaleX="126972" custLinFactNeighborX="-22758" custLinFactNeighborY="-366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840" t="7724" r="-89160" b="-7724"/>
          </a:stretch>
        </a:blipFill>
      </dgm:spPr>
      <dgm:t>
        <a:bodyPr/>
        <a:lstStyle/>
        <a:p>
          <a:endParaRPr lang="en-US"/>
        </a:p>
      </dgm:t>
    </dgm:pt>
  </dgm:ptLst>
  <dgm:cxnLst>
    <dgm:cxn modelId="{D3BEB7E3-976D-4927-B9C6-68C5B473F017}" srcId="{454A22B9-CF76-487D-B2BB-4C3B53D9A286}" destId="{6A5DCD28-5350-4EF8-B571-D2E4F7678064}" srcOrd="1" destOrd="0" parTransId="{9C783D53-AA11-4A39-A59A-7590D946CEEC}" sibTransId="{225A793E-481C-417C-82C8-2BE1BD7B1788}"/>
    <dgm:cxn modelId="{D080BE4E-D31E-4D31-8BEA-3C9697FA5100}" srcId="{454A22B9-CF76-487D-B2BB-4C3B53D9A286}" destId="{A81A849C-385C-4CFB-9934-168309721ED5}" srcOrd="2" destOrd="0" parTransId="{31B61A22-A34F-4778-81B0-D24788C055D1}" sibTransId="{0DFADC81-B85C-453D-8A46-7B46622BD07F}"/>
    <dgm:cxn modelId="{5F3DCAC6-4F5F-4336-AE08-878251C39102}" type="presOf" srcId="{454A22B9-CF76-487D-B2BB-4C3B53D9A286}" destId="{25786053-41BF-4CD6-9D96-59BFC8FF5891}" srcOrd="0" destOrd="0" presId="urn:microsoft.com/office/officeart/2008/layout/PictureStrips"/>
    <dgm:cxn modelId="{F14419DD-31DC-450F-BB61-0725463ED2BA}" type="presOf" srcId="{46C98C91-327E-4F7C-AB1F-2210990AB9B0}" destId="{E4C3C245-0486-4204-A4A1-E19F538647AE}" srcOrd="0" destOrd="0" presId="urn:microsoft.com/office/officeart/2008/layout/PictureStrips"/>
    <dgm:cxn modelId="{E34E528D-6F85-40A9-9499-8F96086B613A}" srcId="{454A22B9-CF76-487D-B2BB-4C3B53D9A286}" destId="{46C98C91-327E-4F7C-AB1F-2210990AB9B0}" srcOrd="0" destOrd="0" parTransId="{0CF30C9B-1294-4237-AB2E-DC9C1F3DC951}" sibTransId="{FDA23377-E787-4B3A-8F0B-FA91B0F1F9F0}"/>
    <dgm:cxn modelId="{F37CDC12-F956-41FF-8115-9A095C00A285}" type="presOf" srcId="{A81A849C-385C-4CFB-9934-168309721ED5}" destId="{460231FF-6A0E-40F3-8635-2F90B48D2EE8}" srcOrd="0" destOrd="0" presId="urn:microsoft.com/office/officeart/2008/layout/PictureStrips"/>
    <dgm:cxn modelId="{6DF6A16D-55B2-4D27-BA30-7F206D9A6C77}" type="presOf" srcId="{6A5DCD28-5350-4EF8-B571-D2E4F7678064}" destId="{0050E063-50B9-4C30-90F6-06862EE5F627}" srcOrd="0" destOrd="0" presId="urn:microsoft.com/office/officeart/2008/layout/PictureStrips"/>
    <dgm:cxn modelId="{D9780752-D44D-4527-819E-0EF17139C161}" type="presParOf" srcId="{25786053-41BF-4CD6-9D96-59BFC8FF5891}" destId="{0B41DC7D-5D7F-4527-87F8-05DD9DBE12E3}" srcOrd="0" destOrd="0" presId="urn:microsoft.com/office/officeart/2008/layout/PictureStrips"/>
    <dgm:cxn modelId="{665C5EB8-383E-44AA-B05E-1011EB7F432A}" type="presParOf" srcId="{0B41DC7D-5D7F-4527-87F8-05DD9DBE12E3}" destId="{E4C3C245-0486-4204-A4A1-E19F538647AE}" srcOrd="0" destOrd="0" presId="urn:microsoft.com/office/officeart/2008/layout/PictureStrips"/>
    <dgm:cxn modelId="{1577B835-66B6-4CEA-BDA6-75B43F0D4EA1}" type="presParOf" srcId="{0B41DC7D-5D7F-4527-87F8-05DD9DBE12E3}" destId="{2896C32A-7D9B-449E-ADCF-30814D6A846B}" srcOrd="1" destOrd="0" presId="urn:microsoft.com/office/officeart/2008/layout/PictureStrips"/>
    <dgm:cxn modelId="{C7BF356B-8DB2-4784-8D5A-9AE204EB98EB}" type="presParOf" srcId="{25786053-41BF-4CD6-9D96-59BFC8FF5891}" destId="{F08FF316-BBFB-446D-95DB-A26EF153E95B}" srcOrd="1" destOrd="0" presId="urn:microsoft.com/office/officeart/2008/layout/PictureStrips"/>
    <dgm:cxn modelId="{F9924FC4-C2E7-4812-B2F2-229E07009826}" type="presParOf" srcId="{25786053-41BF-4CD6-9D96-59BFC8FF5891}" destId="{343154BC-EB89-46C1-BCA1-184D63122C3F}" srcOrd="2" destOrd="0" presId="urn:microsoft.com/office/officeart/2008/layout/PictureStrips"/>
    <dgm:cxn modelId="{A7241718-0F4B-4742-BDD8-2D81A6168F50}" type="presParOf" srcId="{343154BC-EB89-46C1-BCA1-184D63122C3F}" destId="{0050E063-50B9-4C30-90F6-06862EE5F627}" srcOrd="0" destOrd="0" presId="urn:microsoft.com/office/officeart/2008/layout/PictureStrips"/>
    <dgm:cxn modelId="{B357A865-6E63-4EE8-A56F-D29A5F5EC262}" type="presParOf" srcId="{343154BC-EB89-46C1-BCA1-184D63122C3F}" destId="{2FBC7980-6D61-41CE-8558-4799A3E241B1}" srcOrd="1" destOrd="0" presId="urn:microsoft.com/office/officeart/2008/layout/PictureStrips"/>
    <dgm:cxn modelId="{4D340F8A-25D0-41C8-B43B-DFDD3A258D1C}" type="presParOf" srcId="{25786053-41BF-4CD6-9D96-59BFC8FF5891}" destId="{7170B7BD-1AB0-428A-A3A3-F43E6FA88E97}" srcOrd="3" destOrd="0" presId="urn:microsoft.com/office/officeart/2008/layout/PictureStrips"/>
    <dgm:cxn modelId="{FFAD9B55-162F-4EDA-9429-2B866D1A54AF}" type="presParOf" srcId="{25786053-41BF-4CD6-9D96-59BFC8FF5891}" destId="{61C88053-8753-48E7-8CD8-97B3BBB74C2F}" srcOrd="4" destOrd="0" presId="urn:microsoft.com/office/officeart/2008/layout/PictureStrips"/>
    <dgm:cxn modelId="{A512AD03-DEFE-4AC6-9A8E-D5B46516A168}" type="presParOf" srcId="{61C88053-8753-48E7-8CD8-97B3BBB74C2F}" destId="{460231FF-6A0E-40F3-8635-2F90B48D2EE8}" srcOrd="0" destOrd="0" presId="urn:microsoft.com/office/officeart/2008/layout/PictureStrips"/>
    <dgm:cxn modelId="{14797AE1-49C1-4979-82CD-653E6846E0AB}" type="presParOf" srcId="{61C88053-8753-48E7-8CD8-97B3BBB74C2F}" destId="{E1FD05C7-78FE-43A0-9916-BDAF02AAAC9F}" srcOrd="1" destOrd="0" presId="urn:microsoft.com/office/officeart/2008/layout/PictureStrips"/>
  </dgm:cxnLst>
  <dgm:bg>
    <a:solidFill>
      <a:schemeClr val="accent5">
        <a:lumMod val="20000"/>
        <a:lumOff val="80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A46E3-D58A-417F-BB8C-12597D77228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46D8A-7669-488B-94B7-C73CE03FD875}">
      <dgm:prSet phldrT="[Text]" custT="1"/>
      <dgm:spPr>
        <a:solidFill>
          <a:schemeClr val="tx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Identification TOS and POS  for charging correct Tax.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75CFCF-6487-4612-9F8D-CCB33B5C561A}" type="parTrans" cxnId="{DFFD08FF-605F-4761-83CB-082AAD791A1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0216DF1-8F94-4337-9C45-F95C753CAE86}" type="sibTrans" cxnId="{DFFD08FF-605F-4761-83CB-082AAD791A1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2AB1F29F-AE82-4CA9-BC0E-2E32C146F931}">
      <dgm:prSet phldrT="[Text]" custT="1"/>
      <dgm:spPr>
        <a:solidFill>
          <a:schemeClr val="tx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Detection unclaimed ITC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D1825A-2EF4-4314-AD72-5B805F161C08}" type="parTrans" cxnId="{A0E1022B-FC6D-428F-9B54-1AA3BBB2FC63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4576AA0C-AF62-461D-89C8-7DAD1C33FCF3}" type="sibTrans" cxnId="{A0E1022B-FC6D-428F-9B54-1AA3BBB2FC63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248DA059-86A5-4A2C-B0EF-2FA9DF20CC27}">
      <dgm:prSet phldrT="[Text]" custT="1"/>
      <dgm:spPr>
        <a:solidFill>
          <a:schemeClr val="tx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Checking &amp; Rectifying credit &amp; debit note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41C4B2-3DD9-444C-ACEA-E13A4394A2C4}" type="parTrans" cxnId="{80687B35-61B4-4979-B5C7-B1E77A59A83F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B5EACE6-E380-476D-BB43-18F120880C4C}" type="sibTrans" cxnId="{80687B35-61B4-4979-B5C7-B1E77A59A83F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CBB9E119-8F9D-4419-9787-08519F7C4B19}">
      <dgm:prSet phldrT="[Text]" custT="1"/>
      <dgm:spPr>
        <a:solidFill>
          <a:schemeClr val="tx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Claiming TDS deducted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113B31-2DD4-484B-84ED-6EC93B87E9E2}" type="parTrans" cxnId="{AC7A4D31-18EE-491C-9D30-E04D5B775B7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E597EF02-28A8-4020-B3FE-79654821BEC1}" type="sibTrans" cxnId="{AC7A4D31-18EE-491C-9D30-E04D5B775B7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5E59FE39-1C34-4009-92CE-99307D96E28F}" type="pres">
      <dgm:prSet presAssocID="{D45A46E3-D58A-417F-BB8C-12597D77228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75AEF-19C9-477C-A311-CF56A7806199}" type="pres">
      <dgm:prSet presAssocID="{D45A46E3-D58A-417F-BB8C-12597D77228D}" presName="axisShape" presStyleLbl="bgShp" presStyleIdx="0" presStyleCnt="1" custScaleX="202035"/>
      <dgm:spPr/>
    </dgm:pt>
    <dgm:pt modelId="{A37A4F2D-1865-434B-8EDF-AAA52F8B6328}" type="pres">
      <dgm:prSet presAssocID="{D45A46E3-D58A-417F-BB8C-12597D77228D}" presName="rect1" presStyleLbl="node1" presStyleIdx="0" presStyleCnt="4" custScaleX="217879" custScaleY="93780" custLinFactNeighborX="-76773" custLinFactNeighborY="-3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6317E-D916-4788-A625-3F20CF43A7D3}" type="pres">
      <dgm:prSet presAssocID="{D45A46E3-D58A-417F-BB8C-12597D77228D}" presName="rect2" presStyleLbl="node1" presStyleIdx="1" presStyleCnt="4" custScaleX="234665" custScaleY="93955" custLinFactNeighborX="75598" custLinFactNeighborY="-31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F5FA2-B6CD-4A9D-B78B-DD40A06F6D0E}" type="pres">
      <dgm:prSet presAssocID="{D45A46E3-D58A-417F-BB8C-12597D77228D}" presName="rect3" presStyleLbl="node1" presStyleIdx="2" presStyleCnt="4" custScaleX="225961" custScaleY="101688" custLinFactNeighborX="-72732" custLinFactNeighborY="4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FCE7B-F875-46B8-8EE0-18AA64B8D0AF}" type="pres">
      <dgm:prSet presAssocID="{D45A46E3-D58A-417F-BB8C-12597D77228D}" presName="rect4" presStyleLbl="node1" presStyleIdx="3" presStyleCnt="4" custScaleX="234665" custScaleY="100000" custLinFactNeighborX="75598" custLinFactNeighborY="3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0147FF-DD37-466C-9439-6B5D289F4D3D}" type="presOf" srcId="{CBB9E119-8F9D-4419-9787-08519F7C4B19}" destId="{91DFCE7B-F875-46B8-8EE0-18AA64B8D0AF}" srcOrd="0" destOrd="0" presId="urn:microsoft.com/office/officeart/2005/8/layout/matrix2"/>
    <dgm:cxn modelId="{236EB185-4B14-4598-89BA-B8F75C7B48C6}" type="presOf" srcId="{AC446D8A-7669-488B-94B7-C73CE03FD875}" destId="{A37A4F2D-1865-434B-8EDF-AAA52F8B6328}" srcOrd="0" destOrd="0" presId="urn:microsoft.com/office/officeart/2005/8/layout/matrix2"/>
    <dgm:cxn modelId="{357F21C4-DE2E-4289-84E4-23DE5107BA77}" type="presOf" srcId="{2AB1F29F-AE82-4CA9-BC0E-2E32C146F931}" destId="{0696317E-D916-4788-A625-3F20CF43A7D3}" srcOrd="0" destOrd="0" presId="urn:microsoft.com/office/officeart/2005/8/layout/matrix2"/>
    <dgm:cxn modelId="{D693A339-57A3-491D-A8A0-96053AAAA89C}" type="presOf" srcId="{248DA059-86A5-4A2C-B0EF-2FA9DF20CC27}" destId="{D09F5FA2-B6CD-4A9D-B78B-DD40A06F6D0E}" srcOrd="0" destOrd="0" presId="urn:microsoft.com/office/officeart/2005/8/layout/matrix2"/>
    <dgm:cxn modelId="{AC7A4D31-18EE-491C-9D30-E04D5B775B71}" srcId="{D45A46E3-D58A-417F-BB8C-12597D77228D}" destId="{CBB9E119-8F9D-4419-9787-08519F7C4B19}" srcOrd="3" destOrd="0" parTransId="{5E113B31-2DD4-484B-84ED-6EC93B87E9E2}" sibTransId="{E597EF02-28A8-4020-B3FE-79654821BEC1}"/>
    <dgm:cxn modelId="{DFFD08FF-605F-4761-83CB-082AAD791A1B}" srcId="{D45A46E3-D58A-417F-BB8C-12597D77228D}" destId="{AC446D8A-7669-488B-94B7-C73CE03FD875}" srcOrd="0" destOrd="0" parTransId="{5575CFCF-6487-4612-9F8D-CCB33B5C561A}" sibTransId="{10216DF1-8F94-4337-9C45-F95C753CAE86}"/>
    <dgm:cxn modelId="{A0E1022B-FC6D-428F-9B54-1AA3BBB2FC63}" srcId="{D45A46E3-D58A-417F-BB8C-12597D77228D}" destId="{2AB1F29F-AE82-4CA9-BC0E-2E32C146F931}" srcOrd="1" destOrd="0" parTransId="{F4D1825A-2EF4-4314-AD72-5B805F161C08}" sibTransId="{4576AA0C-AF62-461D-89C8-7DAD1C33FCF3}"/>
    <dgm:cxn modelId="{80687B35-61B4-4979-B5C7-B1E77A59A83F}" srcId="{D45A46E3-D58A-417F-BB8C-12597D77228D}" destId="{248DA059-86A5-4A2C-B0EF-2FA9DF20CC27}" srcOrd="2" destOrd="0" parTransId="{6241C4B2-3DD9-444C-ACEA-E13A4394A2C4}" sibTransId="{1B5EACE6-E380-476D-BB43-18F120880C4C}"/>
    <dgm:cxn modelId="{43256EC6-F9A0-44B4-B8B8-1D2B6C6AAA25}" type="presOf" srcId="{D45A46E3-D58A-417F-BB8C-12597D77228D}" destId="{5E59FE39-1C34-4009-92CE-99307D96E28F}" srcOrd="0" destOrd="0" presId="urn:microsoft.com/office/officeart/2005/8/layout/matrix2"/>
    <dgm:cxn modelId="{DA80A44E-28D4-4F9C-846A-8D3FB416DE4B}" type="presParOf" srcId="{5E59FE39-1C34-4009-92CE-99307D96E28F}" destId="{60975AEF-19C9-477C-A311-CF56A7806199}" srcOrd="0" destOrd="0" presId="urn:microsoft.com/office/officeart/2005/8/layout/matrix2"/>
    <dgm:cxn modelId="{6E8C8144-092F-4388-BE81-237D8B5AA56C}" type="presParOf" srcId="{5E59FE39-1C34-4009-92CE-99307D96E28F}" destId="{A37A4F2D-1865-434B-8EDF-AAA52F8B6328}" srcOrd="1" destOrd="0" presId="urn:microsoft.com/office/officeart/2005/8/layout/matrix2"/>
    <dgm:cxn modelId="{6826874D-18A1-4191-B640-59E3EF1C7A47}" type="presParOf" srcId="{5E59FE39-1C34-4009-92CE-99307D96E28F}" destId="{0696317E-D916-4788-A625-3F20CF43A7D3}" srcOrd="2" destOrd="0" presId="urn:microsoft.com/office/officeart/2005/8/layout/matrix2"/>
    <dgm:cxn modelId="{455CFCA1-0DB2-4BBC-898B-1A3E354D7CD8}" type="presParOf" srcId="{5E59FE39-1C34-4009-92CE-99307D96E28F}" destId="{D09F5FA2-B6CD-4A9D-B78B-DD40A06F6D0E}" srcOrd="3" destOrd="0" presId="urn:microsoft.com/office/officeart/2005/8/layout/matrix2"/>
    <dgm:cxn modelId="{A10EFA3D-5EA6-43EB-9523-4F599B12C12B}" type="presParOf" srcId="{5E59FE39-1C34-4009-92CE-99307D96E28F}" destId="{91DFCE7B-F875-46B8-8EE0-18AA64B8D0A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5A46E3-D58A-417F-BB8C-12597D77228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46D8A-7669-488B-94B7-C73CE03FD875}">
      <dgm:prSet custT="1"/>
      <dgm:spPr>
        <a:solidFill>
          <a:schemeClr val="tx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Identify shortcomings or leakages in GST Compliance.</a:t>
          </a:r>
          <a:endParaRPr lang="en-US" sz="2800" dirty="0">
            <a:solidFill>
              <a:schemeClr val="bg1"/>
            </a:solidFill>
          </a:endParaRPr>
        </a:p>
      </dgm:t>
    </dgm:pt>
    <dgm:pt modelId="{5575CFCF-6487-4612-9F8D-CCB33B5C561A}" type="parTrans" cxnId="{DFFD08FF-605F-4761-83CB-082AAD791A1B}">
      <dgm:prSet/>
      <dgm:spPr/>
      <dgm:t>
        <a:bodyPr/>
        <a:lstStyle/>
        <a:p>
          <a:endParaRPr lang="en-US" sz="2800"/>
        </a:p>
      </dgm:t>
    </dgm:pt>
    <dgm:pt modelId="{10216DF1-8F94-4337-9C45-F95C753CAE86}" type="sibTrans" cxnId="{DFFD08FF-605F-4761-83CB-082AAD791A1B}">
      <dgm:prSet/>
      <dgm:spPr/>
      <dgm:t>
        <a:bodyPr/>
        <a:lstStyle/>
        <a:p>
          <a:endParaRPr lang="en-US" sz="2800"/>
        </a:p>
      </dgm:t>
    </dgm:pt>
    <dgm:pt modelId="{2AB1F29F-AE82-4CA9-BC0E-2E32C146F931}">
      <dgm:prSet phldrT="[Text]" custT="1"/>
      <dgm:spPr>
        <a:solidFill>
          <a:schemeClr val="tx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Checking Proper maintenance of GST Records</a:t>
          </a:r>
          <a:endParaRPr lang="en-US" sz="2800" dirty="0">
            <a:solidFill>
              <a:schemeClr val="bg1"/>
            </a:solidFill>
          </a:endParaRPr>
        </a:p>
      </dgm:t>
    </dgm:pt>
    <dgm:pt modelId="{F4D1825A-2EF4-4314-AD72-5B805F161C08}" type="parTrans" cxnId="{A0E1022B-FC6D-428F-9B54-1AA3BBB2FC63}">
      <dgm:prSet/>
      <dgm:spPr/>
      <dgm:t>
        <a:bodyPr/>
        <a:lstStyle/>
        <a:p>
          <a:endParaRPr lang="en-US" sz="2800"/>
        </a:p>
      </dgm:t>
    </dgm:pt>
    <dgm:pt modelId="{4576AA0C-AF62-461D-89C8-7DAD1C33FCF3}" type="sibTrans" cxnId="{A0E1022B-FC6D-428F-9B54-1AA3BBB2FC63}">
      <dgm:prSet/>
      <dgm:spPr/>
      <dgm:t>
        <a:bodyPr/>
        <a:lstStyle/>
        <a:p>
          <a:endParaRPr lang="en-US" sz="2800"/>
        </a:p>
      </dgm:t>
    </dgm:pt>
    <dgm:pt modelId="{248DA059-86A5-4A2C-B0EF-2FA9DF20CC27}">
      <dgm:prSet phldrT="[Text]" custT="1"/>
      <dgm:spPr>
        <a:solidFill>
          <a:schemeClr val="tx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Checking payment made within 6 months to the vendor on which ITC claimed </a:t>
          </a:r>
          <a:endParaRPr lang="en-US" sz="2800" dirty="0">
            <a:solidFill>
              <a:schemeClr val="bg1"/>
            </a:solidFill>
          </a:endParaRPr>
        </a:p>
      </dgm:t>
    </dgm:pt>
    <dgm:pt modelId="{6241C4B2-3DD9-444C-ACEA-E13A4394A2C4}" type="parTrans" cxnId="{80687B35-61B4-4979-B5C7-B1E77A59A83F}">
      <dgm:prSet/>
      <dgm:spPr/>
      <dgm:t>
        <a:bodyPr/>
        <a:lstStyle/>
        <a:p>
          <a:endParaRPr lang="en-US" sz="2800"/>
        </a:p>
      </dgm:t>
    </dgm:pt>
    <dgm:pt modelId="{1B5EACE6-E380-476D-BB43-18F120880C4C}" type="sibTrans" cxnId="{80687B35-61B4-4979-B5C7-B1E77A59A83F}">
      <dgm:prSet/>
      <dgm:spPr/>
      <dgm:t>
        <a:bodyPr/>
        <a:lstStyle/>
        <a:p>
          <a:endParaRPr lang="en-US" sz="2800"/>
        </a:p>
      </dgm:t>
    </dgm:pt>
    <dgm:pt modelId="{CBB9E119-8F9D-4419-9787-08519F7C4B19}">
      <dgm:prSet phldrT="[Text]"/>
      <dgm:spPr/>
      <dgm:t>
        <a:bodyPr/>
        <a:lstStyle/>
        <a:p>
          <a:endParaRPr lang="en-US" sz="2800" dirty="0"/>
        </a:p>
      </dgm:t>
    </dgm:pt>
    <dgm:pt modelId="{5E113B31-2DD4-484B-84ED-6EC93B87E9E2}" type="parTrans" cxnId="{AC7A4D31-18EE-491C-9D30-E04D5B775B71}">
      <dgm:prSet/>
      <dgm:spPr/>
      <dgm:t>
        <a:bodyPr/>
        <a:lstStyle/>
        <a:p>
          <a:endParaRPr lang="en-US" sz="2800"/>
        </a:p>
      </dgm:t>
    </dgm:pt>
    <dgm:pt modelId="{E597EF02-28A8-4020-B3FE-79654821BEC1}" type="sibTrans" cxnId="{AC7A4D31-18EE-491C-9D30-E04D5B775B71}">
      <dgm:prSet/>
      <dgm:spPr/>
      <dgm:t>
        <a:bodyPr/>
        <a:lstStyle/>
        <a:p>
          <a:endParaRPr lang="en-US" sz="2800"/>
        </a:p>
      </dgm:t>
    </dgm:pt>
    <dgm:pt modelId="{649F6DAE-615D-4747-8633-B8C64233A009}">
      <dgm:prSet custT="1"/>
      <dgm:spPr>
        <a:solidFill>
          <a:schemeClr val="tx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Validating payment of RCM</a:t>
          </a:r>
          <a:endParaRPr lang="en-US" sz="2800" dirty="0">
            <a:solidFill>
              <a:schemeClr val="bg1"/>
            </a:solidFill>
          </a:endParaRPr>
        </a:p>
      </dgm:t>
    </dgm:pt>
    <dgm:pt modelId="{07E558E9-3F45-474E-B65A-B7044DB1FEAE}" type="parTrans" cxnId="{A6CC1DC2-AFF6-4293-B6DF-DC45CFBB8EDD}">
      <dgm:prSet/>
      <dgm:spPr/>
      <dgm:t>
        <a:bodyPr/>
        <a:lstStyle/>
        <a:p>
          <a:endParaRPr lang="en-US" sz="2800"/>
        </a:p>
      </dgm:t>
    </dgm:pt>
    <dgm:pt modelId="{4F1E981B-8113-48F5-AE25-22873F1CA4D6}" type="sibTrans" cxnId="{A6CC1DC2-AFF6-4293-B6DF-DC45CFBB8EDD}">
      <dgm:prSet/>
      <dgm:spPr/>
      <dgm:t>
        <a:bodyPr/>
        <a:lstStyle/>
        <a:p>
          <a:endParaRPr lang="en-US" sz="2800"/>
        </a:p>
      </dgm:t>
    </dgm:pt>
    <dgm:pt modelId="{5E59FE39-1C34-4009-92CE-99307D96E28F}" type="pres">
      <dgm:prSet presAssocID="{D45A46E3-D58A-417F-BB8C-12597D77228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75AEF-19C9-477C-A311-CF56A7806199}" type="pres">
      <dgm:prSet presAssocID="{D45A46E3-D58A-417F-BB8C-12597D77228D}" presName="axisShape" presStyleLbl="bgShp" presStyleIdx="0" presStyleCnt="1" custScaleX="203652"/>
      <dgm:spPr/>
    </dgm:pt>
    <dgm:pt modelId="{A37A4F2D-1865-434B-8EDF-AAA52F8B6328}" type="pres">
      <dgm:prSet presAssocID="{D45A46E3-D58A-417F-BB8C-12597D77228D}" presName="rect1" presStyleLbl="node1" presStyleIdx="0" presStyleCnt="4" custScaleX="230641" custLinFactNeighborX="-68372" custLinFactNeighborY="-8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6317E-D916-4788-A625-3F20CF43A7D3}" type="pres">
      <dgm:prSet presAssocID="{D45A46E3-D58A-417F-BB8C-12597D77228D}" presName="rect2" presStyleLbl="node1" presStyleIdx="1" presStyleCnt="4" custScaleX="233734" custLinFactNeighborX="71245" custLinFactNeighborY="-8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F5FA2-B6CD-4A9D-B78B-DD40A06F6D0E}" type="pres">
      <dgm:prSet presAssocID="{D45A46E3-D58A-417F-BB8C-12597D77228D}" presName="rect3" presStyleLbl="node1" presStyleIdx="2" presStyleCnt="4" custScaleX="230641" custLinFactNeighborX="-68372" custLinFactNeighborY="-4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FCE7B-F875-46B8-8EE0-18AA64B8D0AF}" type="pres">
      <dgm:prSet presAssocID="{D45A46E3-D58A-417F-BB8C-12597D77228D}" presName="rect4" presStyleLbl="node1" presStyleIdx="3" presStyleCnt="4" custScaleX="234832" custLinFactNeighborX="70553" custLinFactNeighborY="-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CC1DC2-AFF6-4293-B6DF-DC45CFBB8EDD}" srcId="{D45A46E3-D58A-417F-BB8C-12597D77228D}" destId="{649F6DAE-615D-4747-8633-B8C64233A009}" srcOrd="2" destOrd="0" parTransId="{07E558E9-3F45-474E-B65A-B7044DB1FEAE}" sibTransId="{4F1E981B-8113-48F5-AE25-22873F1CA4D6}"/>
    <dgm:cxn modelId="{F54A0B44-DD00-45C7-8A03-F8F4F687CC03}" type="presOf" srcId="{2AB1F29F-AE82-4CA9-BC0E-2E32C146F931}" destId="{0696317E-D916-4788-A625-3F20CF43A7D3}" srcOrd="0" destOrd="0" presId="urn:microsoft.com/office/officeart/2005/8/layout/matrix2"/>
    <dgm:cxn modelId="{AC7A4D31-18EE-491C-9D30-E04D5B775B71}" srcId="{D45A46E3-D58A-417F-BB8C-12597D77228D}" destId="{CBB9E119-8F9D-4419-9787-08519F7C4B19}" srcOrd="4" destOrd="0" parTransId="{5E113B31-2DD4-484B-84ED-6EC93B87E9E2}" sibTransId="{E597EF02-28A8-4020-B3FE-79654821BEC1}"/>
    <dgm:cxn modelId="{DFFD08FF-605F-4761-83CB-082AAD791A1B}" srcId="{D45A46E3-D58A-417F-BB8C-12597D77228D}" destId="{AC446D8A-7669-488B-94B7-C73CE03FD875}" srcOrd="0" destOrd="0" parTransId="{5575CFCF-6487-4612-9F8D-CCB33B5C561A}" sibTransId="{10216DF1-8F94-4337-9C45-F95C753CAE86}"/>
    <dgm:cxn modelId="{74E4B7B7-B09C-4B0B-81EF-79E0821E5E66}" type="presOf" srcId="{649F6DAE-615D-4747-8633-B8C64233A009}" destId="{D09F5FA2-B6CD-4A9D-B78B-DD40A06F6D0E}" srcOrd="0" destOrd="0" presId="urn:microsoft.com/office/officeart/2005/8/layout/matrix2"/>
    <dgm:cxn modelId="{8B8E3DBF-AA1B-4D6C-B43C-DED9C2B331D9}" type="presOf" srcId="{D45A46E3-D58A-417F-BB8C-12597D77228D}" destId="{5E59FE39-1C34-4009-92CE-99307D96E28F}" srcOrd="0" destOrd="0" presId="urn:microsoft.com/office/officeart/2005/8/layout/matrix2"/>
    <dgm:cxn modelId="{5C197583-6EB5-4792-A58F-1A820DB18694}" type="presOf" srcId="{AC446D8A-7669-488B-94B7-C73CE03FD875}" destId="{A37A4F2D-1865-434B-8EDF-AAA52F8B6328}" srcOrd="0" destOrd="0" presId="urn:microsoft.com/office/officeart/2005/8/layout/matrix2"/>
    <dgm:cxn modelId="{A0E1022B-FC6D-428F-9B54-1AA3BBB2FC63}" srcId="{D45A46E3-D58A-417F-BB8C-12597D77228D}" destId="{2AB1F29F-AE82-4CA9-BC0E-2E32C146F931}" srcOrd="1" destOrd="0" parTransId="{F4D1825A-2EF4-4314-AD72-5B805F161C08}" sibTransId="{4576AA0C-AF62-461D-89C8-7DAD1C33FCF3}"/>
    <dgm:cxn modelId="{80687B35-61B4-4979-B5C7-B1E77A59A83F}" srcId="{D45A46E3-D58A-417F-BB8C-12597D77228D}" destId="{248DA059-86A5-4A2C-B0EF-2FA9DF20CC27}" srcOrd="3" destOrd="0" parTransId="{6241C4B2-3DD9-444C-ACEA-E13A4394A2C4}" sibTransId="{1B5EACE6-E380-476D-BB43-18F120880C4C}"/>
    <dgm:cxn modelId="{2C7AD197-EF8A-4165-AF6E-8D732BF0AF0B}" type="presOf" srcId="{248DA059-86A5-4A2C-B0EF-2FA9DF20CC27}" destId="{91DFCE7B-F875-46B8-8EE0-18AA64B8D0AF}" srcOrd="0" destOrd="0" presId="urn:microsoft.com/office/officeart/2005/8/layout/matrix2"/>
    <dgm:cxn modelId="{A1D02665-A405-44FD-9502-E1695A3289FD}" type="presParOf" srcId="{5E59FE39-1C34-4009-92CE-99307D96E28F}" destId="{60975AEF-19C9-477C-A311-CF56A7806199}" srcOrd="0" destOrd="0" presId="urn:microsoft.com/office/officeart/2005/8/layout/matrix2"/>
    <dgm:cxn modelId="{641102E0-9087-4DCB-AB7E-B51F991B5E06}" type="presParOf" srcId="{5E59FE39-1C34-4009-92CE-99307D96E28F}" destId="{A37A4F2D-1865-434B-8EDF-AAA52F8B6328}" srcOrd="1" destOrd="0" presId="urn:microsoft.com/office/officeart/2005/8/layout/matrix2"/>
    <dgm:cxn modelId="{42CC0B0A-6BC9-4F75-A230-F33E8B56CBDE}" type="presParOf" srcId="{5E59FE39-1C34-4009-92CE-99307D96E28F}" destId="{0696317E-D916-4788-A625-3F20CF43A7D3}" srcOrd="2" destOrd="0" presId="urn:microsoft.com/office/officeart/2005/8/layout/matrix2"/>
    <dgm:cxn modelId="{94606C5E-7680-4452-A1E3-894CFED81824}" type="presParOf" srcId="{5E59FE39-1C34-4009-92CE-99307D96E28F}" destId="{D09F5FA2-B6CD-4A9D-B78B-DD40A06F6D0E}" srcOrd="3" destOrd="0" presId="urn:microsoft.com/office/officeart/2005/8/layout/matrix2"/>
    <dgm:cxn modelId="{65DCCA36-F506-48E9-AB4A-56BF21114CC7}" type="presParOf" srcId="{5E59FE39-1C34-4009-92CE-99307D96E28F}" destId="{91DFCE7B-F875-46B8-8EE0-18AA64B8D0A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5A46E3-D58A-417F-BB8C-12597D77228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46D8A-7669-488B-94B7-C73CE03FD875}">
      <dgm:prSet phldrT="[Text]" custT="1"/>
      <dgm:spPr>
        <a:solidFill>
          <a:schemeClr val="tx1">
            <a:lumMod val="6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Checking GST Rates on output &amp; Input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75CFCF-6487-4612-9F8D-CCB33B5C561A}" type="parTrans" cxnId="{DFFD08FF-605F-4761-83CB-082AAD791A1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0216DF1-8F94-4337-9C45-F95C753CAE86}" type="sibTrans" cxnId="{DFFD08FF-605F-4761-83CB-082AAD791A1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2AB1F29F-AE82-4CA9-BC0E-2E32C146F931}">
      <dgm:prSet phldrT="[Text]" custT="1"/>
      <dgm:spPr>
        <a:solidFill>
          <a:schemeClr val="tx1">
            <a:lumMod val="6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Matching the Electronic cash &amp; credit Ledgers with the Books of account.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D1825A-2EF4-4314-AD72-5B805F161C08}" type="parTrans" cxnId="{A0E1022B-FC6D-428F-9B54-1AA3BBB2FC63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4576AA0C-AF62-461D-89C8-7DAD1C33FCF3}" type="sibTrans" cxnId="{A0E1022B-FC6D-428F-9B54-1AA3BBB2FC63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248DA059-86A5-4A2C-B0EF-2FA9DF20CC27}">
      <dgm:prSet phldrT="[Text]" custT="1"/>
      <dgm:spPr>
        <a:solidFill>
          <a:schemeClr val="tx1">
            <a:lumMod val="6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Validating &amp; Claiming of correct refunds from the department.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41C4B2-3DD9-444C-ACEA-E13A4394A2C4}" type="parTrans" cxnId="{80687B35-61B4-4979-B5C7-B1E77A59A83F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B5EACE6-E380-476D-BB43-18F120880C4C}" type="sibTrans" cxnId="{80687B35-61B4-4979-B5C7-B1E77A59A83F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CBB9E119-8F9D-4419-9787-08519F7C4B19}">
      <dgm:prSet phldrT="[Text]" custT="1"/>
      <dgm:spPr>
        <a:solidFill>
          <a:schemeClr val="tx1">
            <a:lumMod val="6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Examine &amp; suggest reversal of wrongly claimed ITC. (Blocked Credits)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113B31-2DD4-484B-84ED-6EC93B87E9E2}" type="parTrans" cxnId="{AC7A4D31-18EE-491C-9D30-E04D5B775B7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E597EF02-28A8-4020-B3FE-79654821BEC1}" type="sibTrans" cxnId="{AC7A4D31-18EE-491C-9D30-E04D5B775B7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5E59FE39-1C34-4009-92CE-99307D96E28F}" type="pres">
      <dgm:prSet presAssocID="{D45A46E3-D58A-417F-BB8C-12597D77228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75AEF-19C9-477C-A311-CF56A7806199}" type="pres">
      <dgm:prSet presAssocID="{D45A46E3-D58A-417F-BB8C-12597D77228D}" presName="axisShape" presStyleLbl="bgShp" presStyleIdx="0" presStyleCnt="1" custScaleX="187250"/>
      <dgm:spPr/>
    </dgm:pt>
    <dgm:pt modelId="{A37A4F2D-1865-434B-8EDF-AAA52F8B6328}" type="pres">
      <dgm:prSet presAssocID="{D45A46E3-D58A-417F-BB8C-12597D77228D}" presName="rect1" presStyleLbl="node1" presStyleIdx="0" presStyleCnt="4" custScaleX="218864" custScaleY="92305" custLinFactNeighborX="-56818" custLinFactNeighborY="2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6317E-D916-4788-A625-3F20CF43A7D3}" type="pres">
      <dgm:prSet presAssocID="{D45A46E3-D58A-417F-BB8C-12597D77228D}" presName="rect2" presStyleLbl="node1" presStyleIdx="1" presStyleCnt="4" custScaleX="226557" custScaleY="92307" custLinFactNeighborX="69231" custLinFactNeighborY="2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F5FA2-B6CD-4A9D-B78B-DD40A06F6D0E}" type="pres">
      <dgm:prSet presAssocID="{D45A46E3-D58A-417F-BB8C-12597D77228D}" presName="rect3" presStyleLbl="node1" presStyleIdx="2" presStyleCnt="4" custScaleX="221345" custScaleY="92308" custLinFactNeighborX="-59424" custLinFactNeighborY="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FCE7B-F875-46B8-8EE0-18AA64B8D0AF}" type="pres">
      <dgm:prSet presAssocID="{D45A46E3-D58A-417F-BB8C-12597D77228D}" presName="rect4" presStyleLbl="node1" presStyleIdx="3" presStyleCnt="4" custScaleX="225357" custScaleY="92309" custLinFactNeighborX="68631" custLinFactNeighborY="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88BCE-EF6C-4E41-964D-79204DF8CC07}" type="presOf" srcId="{248DA059-86A5-4A2C-B0EF-2FA9DF20CC27}" destId="{D09F5FA2-B6CD-4A9D-B78B-DD40A06F6D0E}" srcOrd="0" destOrd="0" presId="urn:microsoft.com/office/officeart/2005/8/layout/matrix2"/>
    <dgm:cxn modelId="{AC7A4D31-18EE-491C-9D30-E04D5B775B71}" srcId="{D45A46E3-D58A-417F-BB8C-12597D77228D}" destId="{CBB9E119-8F9D-4419-9787-08519F7C4B19}" srcOrd="3" destOrd="0" parTransId="{5E113B31-2DD4-484B-84ED-6EC93B87E9E2}" sibTransId="{E597EF02-28A8-4020-B3FE-79654821BEC1}"/>
    <dgm:cxn modelId="{DFFD08FF-605F-4761-83CB-082AAD791A1B}" srcId="{D45A46E3-D58A-417F-BB8C-12597D77228D}" destId="{AC446D8A-7669-488B-94B7-C73CE03FD875}" srcOrd="0" destOrd="0" parTransId="{5575CFCF-6487-4612-9F8D-CCB33B5C561A}" sibTransId="{10216DF1-8F94-4337-9C45-F95C753CAE86}"/>
    <dgm:cxn modelId="{E4D2F93B-7346-464D-88B3-C33A04507841}" type="presOf" srcId="{D45A46E3-D58A-417F-BB8C-12597D77228D}" destId="{5E59FE39-1C34-4009-92CE-99307D96E28F}" srcOrd="0" destOrd="0" presId="urn:microsoft.com/office/officeart/2005/8/layout/matrix2"/>
    <dgm:cxn modelId="{A0E1022B-FC6D-428F-9B54-1AA3BBB2FC63}" srcId="{D45A46E3-D58A-417F-BB8C-12597D77228D}" destId="{2AB1F29F-AE82-4CA9-BC0E-2E32C146F931}" srcOrd="1" destOrd="0" parTransId="{F4D1825A-2EF4-4314-AD72-5B805F161C08}" sibTransId="{4576AA0C-AF62-461D-89C8-7DAD1C33FCF3}"/>
    <dgm:cxn modelId="{80687B35-61B4-4979-B5C7-B1E77A59A83F}" srcId="{D45A46E3-D58A-417F-BB8C-12597D77228D}" destId="{248DA059-86A5-4A2C-B0EF-2FA9DF20CC27}" srcOrd="2" destOrd="0" parTransId="{6241C4B2-3DD9-444C-ACEA-E13A4394A2C4}" sibTransId="{1B5EACE6-E380-476D-BB43-18F120880C4C}"/>
    <dgm:cxn modelId="{24E148F8-A2E4-42DB-ABCA-61DA226D901B}" type="presOf" srcId="{CBB9E119-8F9D-4419-9787-08519F7C4B19}" destId="{91DFCE7B-F875-46B8-8EE0-18AA64B8D0AF}" srcOrd="0" destOrd="0" presId="urn:microsoft.com/office/officeart/2005/8/layout/matrix2"/>
    <dgm:cxn modelId="{DAC36310-D789-4E85-AE60-E8D5684AB55D}" type="presOf" srcId="{2AB1F29F-AE82-4CA9-BC0E-2E32C146F931}" destId="{0696317E-D916-4788-A625-3F20CF43A7D3}" srcOrd="0" destOrd="0" presId="urn:microsoft.com/office/officeart/2005/8/layout/matrix2"/>
    <dgm:cxn modelId="{02BE45DF-45F5-45D2-BDDD-9AF4BF5BD02E}" type="presOf" srcId="{AC446D8A-7669-488B-94B7-C73CE03FD875}" destId="{A37A4F2D-1865-434B-8EDF-AAA52F8B6328}" srcOrd="0" destOrd="0" presId="urn:microsoft.com/office/officeart/2005/8/layout/matrix2"/>
    <dgm:cxn modelId="{72D636F3-D22C-4297-8478-BEDCA2C189A5}" type="presParOf" srcId="{5E59FE39-1C34-4009-92CE-99307D96E28F}" destId="{60975AEF-19C9-477C-A311-CF56A7806199}" srcOrd="0" destOrd="0" presId="urn:microsoft.com/office/officeart/2005/8/layout/matrix2"/>
    <dgm:cxn modelId="{E6C74D64-CDD0-4B08-8FFD-C481E67A2C56}" type="presParOf" srcId="{5E59FE39-1C34-4009-92CE-99307D96E28F}" destId="{A37A4F2D-1865-434B-8EDF-AAA52F8B6328}" srcOrd="1" destOrd="0" presId="urn:microsoft.com/office/officeart/2005/8/layout/matrix2"/>
    <dgm:cxn modelId="{A99125D6-7781-4989-8B4A-C0FEB13CB1F8}" type="presParOf" srcId="{5E59FE39-1C34-4009-92CE-99307D96E28F}" destId="{0696317E-D916-4788-A625-3F20CF43A7D3}" srcOrd="2" destOrd="0" presId="urn:microsoft.com/office/officeart/2005/8/layout/matrix2"/>
    <dgm:cxn modelId="{A2CA1A30-8D59-4235-8B36-DA262CBA7264}" type="presParOf" srcId="{5E59FE39-1C34-4009-92CE-99307D96E28F}" destId="{D09F5FA2-B6CD-4A9D-B78B-DD40A06F6D0E}" srcOrd="3" destOrd="0" presId="urn:microsoft.com/office/officeart/2005/8/layout/matrix2"/>
    <dgm:cxn modelId="{A82F8F8B-BC7A-4E59-B943-2ADEB49C97C8}" type="presParOf" srcId="{5E59FE39-1C34-4009-92CE-99307D96E28F}" destId="{91DFCE7B-F875-46B8-8EE0-18AA64B8D0A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388A3-DD05-429F-9DF3-3EEE840D4270}">
      <dsp:nvSpPr>
        <dsp:cNvPr id="0" name=""/>
        <dsp:cNvSpPr/>
      </dsp:nvSpPr>
      <dsp:spPr>
        <a:xfrm>
          <a:off x="-5097770" y="-780943"/>
          <a:ext cx="6070859" cy="6070859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2A37E-1B51-4C7D-AE29-0DEDC18986AA}">
      <dsp:nvSpPr>
        <dsp:cNvPr id="0" name=""/>
        <dsp:cNvSpPr/>
      </dsp:nvSpPr>
      <dsp:spPr>
        <a:xfrm>
          <a:off x="362981" y="237442"/>
          <a:ext cx="9214157" cy="474704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Georgia" pitchFamily="18" charset="0"/>
              <a:cs typeface="Times New Roman" pitchFamily="18" charset="0"/>
            </a:rPr>
            <a:t>STATUTORY PROVISIONS</a:t>
          </a:r>
          <a:endParaRPr lang="en-US" sz="2400" b="0" kern="1200" dirty="0">
            <a:latin typeface="Georgia" pitchFamily="18" charset="0"/>
            <a:cs typeface="Times New Roman" pitchFamily="18" charset="0"/>
          </a:endParaRPr>
        </a:p>
      </dsp:txBody>
      <dsp:txXfrm>
        <a:off x="362981" y="237442"/>
        <a:ext cx="9214157" cy="474704"/>
      </dsp:txXfrm>
    </dsp:sp>
    <dsp:sp modelId="{8593A6DF-04F5-4F50-B37A-B22DF1B17DDF}">
      <dsp:nvSpPr>
        <dsp:cNvPr id="0" name=""/>
        <dsp:cNvSpPr/>
      </dsp:nvSpPr>
      <dsp:spPr>
        <a:xfrm>
          <a:off x="66291" y="178104"/>
          <a:ext cx="593380" cy="593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9B66D-8B71-4768-A513-FAE06CC41729}">
      <dsp:nvSpPr>
        <dsp:cNvPr id="0" name=""/>
        <dsp:cNvSpPr/>
      </dsp:nvSpPr>
      <dsp:spPr>
        <a:xfrm>
          <a:off x="753458" y="949409"/>
          <a:ext cx="8823680" cy="474704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Georgia" pitchFamily="18" charset="0"/>
              <a:cs typeface="Times New Roman" pitchFamily="18" charset="0"/>
            </a:rPr>
            <a:t>PREPARATION/READINESS</a:t>
          </a:r>
          <a:endParaRPr lang="en-US" sz="2400" b="0" kern="1200" dirty="0">
            <a:latin typeface="Georgia" pitchFamily="18" charset="0"/>
            <a:cs typeface="Times New Roman" pitchFamily="18" charset="0"/>
          </a:endParaRPr>
        </a:p>
      </dsp:txBody>
      <dsp:txXfrm>
        <a:off x="753458" y="949409"/>
        <a:ext cx="8823680" cy="474704"/>
      </dsp:txXfrm>
    </dsp:sp>
    <dsp:sp modelId="{DC6217D2-1A2F-4DEE-9D98-B9A6212D52C5}">
      <dsp:nvSpPr>
        <dsp:cNvPr id="0" name=""/>
        <dsp:cNvSpPr/>
      </dsp:nvSpPr>
      <dsp:spPr>
        <a:xfrm>
          <a:off x="456768" y="890071"/>
          <a:ext cx="593380" cy="593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9ED75-0E70-4AD6-B2FA-02566389977D}">
      <dsp:nvSpPr>
        <dsp:cNvPr id="0" name=""/>
        <dsp:cNvSpPr/>
      </dsp:nvSpPr>
      <dsp:spPr>
        <a:xfrm>
          <a:off x="932014" y="1661376"/>
          <a:ext cx="8645125" cy="474704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Georgia" pitchFamily="18" charset="0"/>
              <a:cs typeface="Times New Roman" pitchFamily="18" charset="0"/>
            </a:rPr>
            <a:t>ADDITIONAL REPORTING</a:t>
          </a:r>
          <a:endParaRPr lang="en-US" sz="2400" b="0" kern="1200" dirty="0">
            <a:latin typeface="Georgia" pitchFamily="18" charset="0"/>
            <a:cs typeface="Times New Roman" pitchFamily="18" charset="0"/>
          </a:endParaRPr>
        </a:p>
      </dsp:txBody>
      <dsp:txXfrm>
        <a:off x="932014" y="1661376"/>
        <a:ext cx="8645125" cy="474704"/>
      </dsp:txXfrm>
    </dsp:sp>
    <dsp:sp modelId="{C546451F-8BDF-4A1B-8103-C83F8F07CFEF}">
      <dsp:nvSpPr>
        <dsp:cNvPr id="0" name=""/>
        <dsp:cNvSpPr/>
      </dsp:nvSpPr>
      <dsp:spPr>
        <a:xfrm>
          <a:off x="635323" y="1602038"/>
          <a:ext cx="593380" cy="593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B742D-FA3C-43AA-AA15-93BC008955FC}">
      <dsp:nvSpPr>
        <dsp:cNvPr id="0" name=""/>
        <dsp:cNvSpPr/>
      </dsp:nvSpPr>
      <dsp:spPr>
        <a:xfrm>
          <a:off x="932014" y="2372892"/>
          <a:ext cx="8645125" cy="474704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Georgia" pitchFamily="18" charset="0"/>
              <a:cs typeface="Times New Roman" pitchFamily="18" charset="0"/>
            </a:rPr>
            <a:t>GST AUDIT-NOT MERE ACCOUNTING EXERCISE</a:t>
          </a:r>
          <a:endParaRPr lang="en-US" sz="2400" b="0" kern="1200" dirty="0">
            <a:latin typeface="Georgia" pitchFamily="18" charset="0"/>
            <a:cs typeface="Times New Roman" pitchFamily="18" charset="0"/>
          </a:endParaRPr>
        </a:p>
      </dsp:txBody>
      <dsp:txXfrm>
        <a:off x="932014" y="2372892"/>
        <a:ext cx="8645125" cy="474704"/>
      </dsp:txXfrm>
    </dsp:sp>
    <dsp:sp modelId="{D7DB2346-F820-465E-BA48-5BB1B943C9C8}">
      <dsp:nvSpPr>
        <dsp:cNvPr id="0" name=""/>
        <dsp:cNvSpPr/>
      </dsp:nvSpPr>
      <dsp:spPr>
        <a:xfrm>
          <a:off x="635323" y="2313554"/>
          <a:ext cx="593380" cy="593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2E35D-6F3D-4637-957D-21797EB43C1F}">
      <dsp:nvSpPr>
        <dsp:cNvPr id="0" name=""/>
        <dsp:cNvSpPr/>
      </dsp:nvSpPr>
      <dsp:spPr>
        <a:xfrm>
          <a:off x="753458" y="3084858"/>
          <a:ext cx="8823680" cy="474704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Georgia" pitchFamily="18" charset="0"/>
              <a:cs typeface="Times New Roman" pitchFamily="18" charset="0"/>
            </a:rPr>
            <a:t>RECENT CHANGES IN GST</a:t>
          </a:r>
          <a:endParaRPr lang="en-US" sz="2400" b="0" kern="1200" dirty="0">
            <a:latin typeface="Georgia" pitchFamily="18" charset="0"/>
            <a:cs typeface="Times New Roman" pitchFamily="18" charset="0"/>
          </a:endParaRPr>
        </a:p>
      </dsp:txBody>
      <dsp:txXfrm>
        <a:off x="753458" y="3084858"/>
        <a:ext cx="8823680" cy="474704"/>
      </dsp:txXfrm>
    </dsp:sp>
    <dsp:sp modelId="{9CBFB14C-1FA7-4187-8F1C-0F7686F70B1C}">
      <dsp:nvSpPr>
        <dsp:cNvPr id="0" name=""/>
        <dsp:cNvSpPr/>
      </dsp:nvSpPr>
      <dsp:spPr>
        <a:xfrm>
          <a:off x="456768" y="3025520"/>
          <a:ext cx="593380" cy="593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A683B-ED73-4FC9-91CA-CF34664F8D38}">
      <dsp:nvSpPr>
        <dsp:cNvPr id="0" name=""/>
        <dsp:cNvSpPr/>
      </dsp:nvSpPr>
      <dsp:spPr>
        <a:xfrm>
          <a:off x="362981" y="3796825"/>
          <a:ext cx="9214157" cy="474704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Georgia" pitchFamily="18" charset="0"/>
              <a:cs typeface="Times New Roman" pitchFamily="18" charset="0"/>
            </a:rPr>
            <a:t>GST HEALTH CHECK-UP</a:t>
          </a:r>
          <a:endParaRPr lang="en-US" sz="2400" b="0" kern="1200" dirty="0">
            <a:latin typeface="Georgia" pitchFamily="18" charset="0"/>
            <a:cs typeface="Times New Roman" pitchFamily="18" charset="0"/>
          </a:endParaRPr>
        </a:p>
      </dsp:txBody>
      <dsp:txXfrm>
        <a:off x="362981" y="3796825"/>
        <a:ext cx="9214157" cy="474704"/>
      </dsp:txXfrm>
    </dsp:sp>
    <dsp:sp modelId="{179637AA-91D6-4ACC-BBB1-7A2C124E32C5}">
      <dsp:nvSpPr>
        <dsp:cNvPr id="0" name=""/>
        <dsp:cNvSpPr/>
      </dsp:nvSpPr>
      <dsp:spPr>
        <a:xfrm>
          <a:off x="66291" y="3737487"/>
          <a:ext cx="593380" cy="593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674AF-7D41-425D-9ADF-D0AECE97C395}">
      <dsp:nvSpPr>
        <dsp:cNvPr id="0" name=""/>
        <dsp:cNvSpPr/>
      </dsp:nvSpPr>
      <dsp:spPr>
        <a:xfrm>
          <a:off x="2" y="0"/>
          <a:ext cx="10058393" cy="3613152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53CD19F8-8C10-4FE1-9176-546AFE535597}">
      <dsp:nvSpPr>
        <dsp:cNvPr id="0" name=""/>
        <dsp:cNvSpPr/>
      </dsp:nvSpPr>
      <dsp:spPr>
        <a:xfrm>
          <a:off x="3437" y="1083945"/>
          <a:ext cx="2233671" cy="1445260"/>
        </a:xfrm>
        <a:prstGeom prst="roundRect">
          <a:avLst/>
        </a:prstGeom>
        <a:solidFill>
          <a:schemeClr val="bg2">
            <a:lumMod val="75000"/>
          </a:schemeClr>
        </a:soli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Collection of  Details &amp; Documents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73989" y="1154497"/>
        <a:ext cx="2092567" cy="1304156"/>
      </dsp:txXfrm>
    </dsp:sp>
    <dsp:sp modelId="{525FD971-4AAE-4215-AEB7-9EEC9C86EDBA}">
      <dsp:nvSpPr>
        <dsp:cNvPr id="0" name=""/>
        <dsp:cNvSpPr/>
      </dsp:nvSpPr>
      <dsp:spPr>
        <a:xfrm>
          <a:off x="2609388" y="1083945"/>
          <a:ext cx="2233671" cy="1445260"/>
        </a:xfrm>
        <a:prstGeom prst="roundRect">
          <a:avLst/>
        </a:prstGeom>
        <a:solidFill>
          <a:schemeClr val="bg2">
            <a:lumMod val="75000"/>
          </a:schemeClr>
        </a:soli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Segregation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679940" y="1154497"/>
        <a:ext cx="2092567" cy="1304156"/>
      </dsp:txXfrm>
    </dsp:sp>
    <dsp:sp modelId="{D07514CF-E675-4E08-BFFE-7F85AFB5F21E}">
      <dsp:nvSpPr>
        <dsp:cNvPr id="0" name=""/>
        <dsp:cNvSpPr/>
      </dsp:nvSpPr>
      <dsp:spPr>
        <a:xfrm>
          <a:off x="5215338" y="1083945"/>
          <a:ext cx="2233671" cy="1445260"/>
        </a:xfrm>
        <a:prstGeom prst="roundRect">
          <a:avLst/>
        </a:prstGeom>
        <a:solidFill>
          <a:schemeClr val="bg2">
            <a:lumMod val="75000"/>
          </a:schemeClr>
        </a:soli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Identification of Discrepancies &amp; Reconciliation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285890" y="1154497"/>
        <a:ext cx="2092567" cy="1304156"/>
      </dsp:txXfrm>
    </dsp:sp>
    <dsp:sp modelId="{B268775B-EC7A-4915-B2F5-5E1666DA7EB0}">
      <dsp:nvSpPr>
        <dsp:cNvPr id="0" name=""/>
        <dsp:cNvSpPr/>
      </dsp:nvSpPr>
      <dsp:spPr>
        <a:xfrm>
          <a:off x="7821289" y="1083945"/>
          <a:ext cx="2233671" cy="1445260"/>
        </a:xfrm>
        <a:prstGeom prst="roundRect">
          <a:avLst/>
        </a:prstGeom>
        <a:solidFill>
          <a:schemeClr val="bg2">
            <a:lumMod val="75000"/>
          </a:schemeClr>
        </a:soli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Making timely Corrections</a:t>
          </a:r>
          <a:endParaRPr lang="en-US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91841" y="1154497"/>
        <a:ext cx="2092567" cy="1304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3C245-0486-4204-A4A1-E19F538647AE}">
      <dsp:nvSpPr>
        <dsp:cNvPr id="0" name=""/>
        <dsp:cNvSpPr/>
      </dsp:nvSpPr>
      <dsp:spPr>
        <a:xfrm>
          <a:off x="241978" y="497854"/>
          <a:ext cx="4714830" cy="1725333"/>
        </a:xfrm>
        <a:prstGeom prst="rect">
          <a:avLst/>
        </a:prstGeom>
        <a:solidFill>
          <a:schemeClr val="tx1">
            <a:lumMod val="75000"/>
          </a:schemeClr>
        </a:soli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797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Validation of the procedure, compliance &amp; calculation as per GST Law.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978" y="497854"/>
        <a:ext cx="4714830" cy="1725333"/>
      </dsp:txXfrm>
    </dsp:sp>
    <dsp:sp modelId="{2896C32A-7D9B-449E-ADCF-30814D6A846B}">
      <dsp:nvSpPr>
        <dsp:cNvPr id="0" name=""/>
        <dsp:cNvSpPr/>
      </dsp:nvSpPr>
      <dsp:spPr>
        <a:xfrm>
          <a:off x="1008" y="464202"/>
          <a:ext cx="1120407" cy="144066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733" r="-43267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0E063-50B9-4C30-90F6-06862EE5F627}">
      <dsp:nvSpPr>
        <dsp:cNvPr id="0" name=""/>
        <dsp:cNvSpPr/>
      </dsp:nvSpPr>
      <dsp:spPr>
        <a:xfrm>
          <a:off x="5516415" y="524452"/>
          <a:ext cx="4714830" cy="1725333"/>
        </a:xfrm>
        <a:prstGeom prst="rect">
          <a:avLst/>
        </a:prstGeom>
        <a:solidFill>
          <a:schemeClr val="tx1">
            <a:lumMod val="75000"/>
          </a:schemeClr>
        </a:soli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797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Prevention is always better than cure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6415" y="524452"/>
        <a:ext cx="4714830" cy="1725333"/>
      </dsp:txXfrm>
    </dsp:sp>
    <dsp:sp modelId="{2FBC7980-6D61-41CE-8558-4799A3E241B1}">
      <dsp:nvSpPr>
        <dsp:cNvPr id="0" name=""/>
        <dsp:cNvSpPr/>
      </dsp:nvSpPr>
      <dsp:spPr>
        <a:xfrm>
          <a:off x="5180873" y="437604"/>
          <a:ext cx="1309550" cy="154705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217" t="6865" r="-81783" b="-6865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31FF-6A0E-40F3-8635-2F90B48D2EE8}">
      <dsp:nvSpPr>
        <dsp:cNvPr id="0" name=""/>
        <dsp:cNvSpPr/>
      </dsp:nvSpPr>
      <dsp:spPr>
        <a:xfrm>
          <a:off x="2926482" y="2505254"/>
          <a:ext cx="4714830" cy="1725333"/>
        </a:xfrm>
        <a:prstGeom prst="rect">
          <a:avLst/>
        </a:prstGeom>
        <a:solidFill>
          <a:schemeClr val="tx1">
            <a:lumMod val="75000"/>
          </a:schemeClr>
        </a:soli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797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Checking and rectifying GST compliances as soon as possible.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482" y="2505254"/>
        <a:ext cx="4714830" cy="1725333"/>
      </dsp:txXfrm>
    </dsp:sp>
    <dsp:sp modelId="{E1FD05C7-78FE-43A0-9916-BDAF02AAAC9F}">
      <dsp:nvSpPr>
        <dsp:cNvPr id="0" name=""/>
        <dsp:cNvSpPr/>
      </dsp:nvSpPr>
      <dsp:spPr>
        <a:xfrm>
          <a:off x="2356221" y="2361706"/>
          <a:ext cx="1309550" cy="1547053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840" t="7724" r="-89160" b="-7724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75AEF-19C9-477C-A311-CF56A7806199}">
      <dsp:nvSpPr>
        <dsp:cNvPr id="0" name=""/>
        <dsp:cNvSpPr/>
      </dsp:nvSpPr>
      <dsp:spPr>
        <a:xfrm>
          <a:off x="152407" y="0"/>
          <a:ext cx="9524984" cy="471452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A4F2D-1865-434B-8EDF-AAA52F8B6328}">
      <dsp:nvSpPr>
        <dsp:cNvPr id="0" name=""/>
        <dsp:cNvSpPr/>
      </dsp:nvSpPr>
      <dsp:spPr>
        <a:xfrm>
          <a:off x="304804" y="304803"/>
          <a:ext cx="4108781" cy="1768511"/>
        </a:xfrm>
        <a:prstGeom prst="roundRect">
          <a:avLst/>
        </a:prstGeom>
        <a:solidFill>
          <a:schemeClr val="tx1">
            <a:lumMod val="7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Identification TOS and POS  for charging correct Tax.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136" y="391135"/>
        <a:ext cx="3936117" cy="1595847"/>
      </dsp:txXfrm>
    </dsp:sp>
    <dsp:sp modelId="{0696317E-D916-4788-A625-3F20CF43A7D3}">
      <dsp:nvSpPr>
        <dsp:cNvPr id="0" name=""/>
        <dsp:cNvSpPr/>
      </dsp:nvSpPr>
      <dsp:spPr>
        <a:xfrm>
          <a:off x="5235779" y="304793"/>
          <a:ext cx="4425333" cy="1771811"/>
        </a:xfrm>
        <a:prstGeom prst="roundRect">
          <a:avLst/>
        </a:prstGeom>
        <a:solidFill>
          <a:schemeClr val="tx1">
            <a:lumMod val="7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Detection unclaimed ITC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2272" y="391286"/>
        <a:ext cx="4252347" cy="1598825"/>
      </dsp:txXfrm>
    </dsp:sp>
    <dsp:sp modelId="{D09F5FA2-B6CD-4A9D-B78B-DD40A06F6D0E}">
      <dsp:nvSpPr>
        <dsp:cNvPr id="0" name=""/>
        <dsp:cNvSpPr/>
      </dsp:nvSpPr>
      <dsp:spPr>
        <a:xfrm>
          <a:off x="304804" y="2590799"/>
          <a:ext cx="4261192" cy="1917641"/>
        </a:xfrm>
        <a:prstGeom prst="roundRect">
          <a:avLst/>
        </a:prstGeom>
        <a:solidFill>
          <a:schemeClr val="tx1">
            <a:lumMod val="7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Checking &amp; Rectifying credit &amp; debit note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416" y="2684411"/>
        <a:ext cx="4073968" cy="1730417"/>
      </dsp:txXfrm>
    </dsp:sp>
    <dsp:sp modelId="{91DFCE7B-F875-46B8-8EE0-18AA64B8D0AF}">
      <dsp:nvSpPr>
        <dsp:cNvPr id="0" name=""/>
        <dsp:cNvSpPr/>
      </dsp:nvSpPr>
      <dsp:spPr>
        <a:xfrm>
          <a:off x="5235779" y="2590799"/>
          <a:ext cx="4425333" cy="1885808"/>
        </a:xfrm>
        <a:prstGeom prst="roundRect">
          <a:avLst/>
        </a:prstGeom>
        <a:solidFill>
          <a:schemeClr val="tx1">
            <a:lumMod val="7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Claiming TDS deducted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7837" y="2682857"/>
        <a:ext cx="4241217" cy="1701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75AEF-19C9-477C-A311-CF56A7806199}">
      <dsp:nvSpPr>
        <dsp:cNvPr id="0" name=""/>
        <dsp:cNvSpPr/>
      </dsp:nvSpPr>
      <dsp:spPr>
        <a:xfrm>
          <a:off x="76190" y="0"/>
          <a:ext cx="9601218" cy="471452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A4F2D-1865-434B-8EDF-AAA52F8B6328}">
      <dsp:nvSpPr>
        <dsp:cNvPr id="0" name=""/>
        <dsp:cNvSpPr/>
      </dsp:nvSpPr>
      <dsp:spPr>
        <a:xfrm>
          <a:off x="304798" y="152392"/>
          <a:ext cx="4349448" cy="1885808"/>
        </a:xfrm>
        <a:prstGeom prst="roundRect">
          <a:avLst/>
        </a:prstGeom>
        <a:solidFill>
          <a:schemeClr val="tx1">
            <a:lumMod val="7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Identify shortcomings or leakages in GST Compliance.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96856" y="244450"/>
        <a:ext cx="4165332" cy="1701692"/>
      </dsp:txXfrm>
    </dsp:sp>
    <dsp:sp modelId="{0696317E-D916-4788-A625-3F20CF43A7D3}">
      <dsp:nvSpPr>
        <dsp:cNvPr id="0" name=""/>
        <dsp:cNvSpPr/>
      </dsp:nvSpPr>
      <dsp:spPr>
        <a:xfrm>
          <a:off x="5124368" y="152392"/>
          <a:ext cx="4407776" cy="1885808"/>
        </a:xfrm>
        <a:prstGeom prst="roundRect">
          <a:avLst/>
        </a:prstGeom>
        <a:solidFill>
          <a:schemeClr val="tx1">
            <a:lumMod val="7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Checking Proper maintenance of GST Records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216426" y="244450"/>
        <a:ext cx="4223660" cy="1701692"/>
      </dsp:txXfrm>
    </dsp:sp>
    <dsp:sp modelId="{D09F5FA2-B6CD-4A9D-B78B-DD40A06F6D0E}">
      <dsp:nvSpPr>
        <dsp:cNvPr id="0" name=""/>
        <dsp:cNvSpPr/>
      </dsp:nvSpPr>
      <dsp:spPr>
        <a:xfrm>
          <a:off x="304798" y="2438388"/>
          <a:ext cx="4349448" cy="1885808"/>
        </a:xfrm>
        <a:prstGeom prst="roundRect">
          <a:avLst/>
        </a:prstGeom>
        <a:solidFill>
          <a:schemeClr val="tx1">
            <a:lumMod val="7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Validating payment of RCM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96856" y="2530446"/>
        <a:ext cx="4165332" cy="1701692"/>
      </dsp:txXfrm>
    </dsp:sp>
    <dsp:sp modelId="{91DFCE7B-F875-46B8-8EE0-18AA64B8D0AF}">
      <dsp:nvSpPr>
        <dsp:cNvPr id="0" name=""/>
        <dsp:cNvSpPr/>
      </dsp:nvSpPr>
      <dsp:spPr>
        <a:xfrm>
          <a:off x="5100966" y="2514594"/>
          <a:ext cx="4428482" cy="1885808"/>
        </a:xfrm>
        <a:prstGeom prst="roundRect">
          <a:avLst/>
        </a:prstGeom>
        <a:solidFill>
          <a:schemeClr val="tx1">
            <a:lumMod val="7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Checking payment made within 6 months to the vendor on which ITC claimed 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193024" y="2606652"/>
        <a:ext cx="4244366" cy="17016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75AEF-19C9-477C-A311-CF56A7806199}">
      <dsp:nvSpPr>
        <dsp:cNvPr id="0" name=""/>
        <dsp:cNvSpPr/>
      </dsp:nvSpPr>
      <dsp:spPr>
        <a:xfrm>
          <a:off x="125254" y="0"/>
          <a:ext cx="9274490" cy="49529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A4F2D-1865-434B-8EDF-AAA52F8B6328}">
      <dsp:nvSpPr>
        <dsp:cNvPr id="0" name=""/>
        <dsp:cNvSpPr/>
      </dsp:nvSpPr>
      <dsp:spPr>
        <a:xfrm>
          <a:off x="304800" y="457250"/>
          <a:ext cx="4336132" cy="1828746"/>
        </a:xfrm>
        <a:prstGeom prst="roundRect">
          <a:avLst/>
        </a:prstGeom>
        <a:solidFill>
          <a:schemeClr val="tx1">
            <a:lumMod val="6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Checking GST Rates on output &amp; Input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072" y="546522"/>
        <a:ext cx="4157588" cy="1650202"/>
      </dsp:txXfrm>
    </dsp:sp>
    <dsp:sp modelId="{0696317E-D916-4788-A625-3F20CF43A7D3}">
      <dsp:nvSpPr>
        <dsp:cNvPr id="0" name=""/>
        <dsp:cNvSpPr/>
      </dsp:nvSpPr>
      <dsp:spPr>
        <a:xfrm>
          <a:off x="5036453" y="457211"/>
          <a:ext cx="4488546" cy="1828785"/>
        </a:xfrm>
        <a:prstGeom prst="roundRect">
          <a:avLst/>
        </a:prstGeom>
        <a:solidFill>
          <a:schemeClr val="tx1">
            <a:lumMod val="6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Matching the Electronic cash &amp; credit Ledgers with the Books of account.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5727" y="546485"/>
        <a:ext cx="4309998" cy="1650237"/>
      </dsp:txXfrm>
    </dsp:sp>
    <dsp:sp modelId="{D09F5FA2-B6CD-4A9D-B78B-DD40A06F6D0E}">
      <dsp:nvSpPr>
        <dsp:cNvPr id="0" name=""/>
        <dsp:cNvSpPr/>
      </dsp:nvSpPr>
      <dsp:spPr>
        <a:xfrm>
          <a:off x="228594" y="2743208"/>
          <a:ext cx="4385286" cy="1828805"/>
        </a:xfrm>
        <a:prstGeom prst="roundRect">
          <a:avLst/>
        </a:prstGeom>
        <a:solidFill>
          <a:schemeClr val="tx1">
            <a:lumMod val="6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Validating &amp; Claiming of correct refunds from the department.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869" y="2832483"/>
        <a:ext cx="4206736" cy="1650255"/>
      </dsp:txXfrm>
    </dsp:sp>
    <dsp:sp modelId="{91DFCE7B-F875-46B8-8EE0-18AA64B8D0AF}">
      <dsp:nvSpPr>
        <dsp:cNvPr id="0" name=""/>
        <dsp:cNvSpPr/>
      </dsp:nvSpPr>
      <dsp:spPr>
        <a:xfrm>
          <a:off x="5053785" y="2743198"/>
          <a:ext cx="4464771" cy="1828825"/>
        </a:xfrm>
        <a:prstGeom prst="roundRect">
          <a:avLst/>
        </a:prstGeom>
        <a:solidFill>
          <a:schemeClr val="tx1">
            <a:lumMod val="65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Examine &amp; suggest reversal of wrongly claimed ITC. (Blocked Credits)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43061" y="2832474"/>
        <a:ext cx="4286219" cy="1650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D459C-D9C1-4F17-A540-B8DFC042F8D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685800"/>
            <a:ext cx="5099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166B1-BC5B-4422-9652-6B618B3AA1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852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3704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0556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7408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4260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1112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7963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4815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166B1-BC5B-4422-9652-6B618B3AA1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2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166B1-BC5B-4422-9652-6B618B3AA1B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7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1143000"/>
            <a:ext cx="4591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4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166B1-BC5B-4422-9652-6B618B3AA1B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133" y="1505781"/>
            <a:ext cx="7680783" cy="3462919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133" y="4968697"/>
            <a:ext cx="7680783" cy="895917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0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34" y="4992833"/>
            <a:ext cx="7680782" cy="589434"/>
          </a:xfrm>
        </p:spPr>
        <p:txBody>
          <a:bodyPr anchor="b">
            <a:normAutofit/>
          </a:bodyPr>
          <a:lstStyle>
            <a:lvl1pPr algn="l">
              <a:defRPr sz="249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5133" y="713264"/>
            <a:ext cx="7680783" cy="37864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64"/>
            </a:lvl1pPr>
            <a:lvl2pPr marL="475488" indent="0">
              <a:buNone/>
              <a:defRPr sz="1664"/>
            </a:lvl2pPr>
            <a:lvl3pPr marL="950976" indent="0">
              <a:buNone/>
              <a:defRPr sz="1664"/>
            </a:lvl3pPr>
            <a:lvl4pPr marL="1426464" indent="0">
              <a:buNone/>
              <a:defRPr sz="1664"/>
            </a:lvl4pPr>
            <a:lvl5pPr marL="1901952" indent="0">
              <a:buNone/>
              <a:defRPr sz="1664"/>
            </a:lvl5pPr>
            <a:lvl6pPr marL="2377440" indent="0">
              <a:buNone/>
              <a:defRPr sz="1664"/>
            </a:lvl6pPr>
            <a:lvl7pPr marL="2852928" indent="0">
              <a:buNone/>
              <a:defRPr sz="1664"/>
            </a:lvl7pPr>
            <a:lvl8pPr marL="3328416" indent="0">
              <a:buNone/>
              <a:defRPr sz="1664"/>
            </a:lvl8pPr>
            <a:lvl9pPr marL="3803904" indent="0">
              <a:buNone/>
              <a:defRPr sz="16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134" y="5582267"/>
            <a:ext cx="7680780" cy="513483"/>
          </a:xfrm>
        </p:spPr>
        <p:txBody>
          <a:bodyPr>
            <a:normAutofit/>
          </a:bodyPr>
          <a:lstStyle>
            <a:lvl1pPr marL="0" indent="0">
              <a:buNone/>
              <a:defRPr sz="1248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6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33" y="1505779"/>
            <a:ext cx="7680783" cy="2060540"/>
          </a:xfrm>
        </p:spPr>
        <p:txBody>
          <a:bodyPr/>
          <a:lstStyle>
            <a:lvl1pPr>
              <a:defRPr sz="49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133" y="3804073"/>
            <a:ext cx="7680783" cy="2456798"/>
          </a:xfrm>
        </p:spPr>
        <p:txBody>
          <a:bodyPr anchor="ctr">
            <a:normAutofit/>
          </a:bodyPr>
          <a:lstStyle>
            <a:lvl1pPr marL="0" indent="0">
              <a:buNone/>
              <a:defRPr sz="1872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7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517" y="1505779"/>
            <a:ext cx="6961634" cy="2416417"/>
          </a:xfrm>
        </p:spPr>
        <p:txBody>
          <a:bodyPr/>
          <a:lstStyle>
            <a:lvl1pPr>
              <a:defRPr sz="49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79986" y="3922196"/>
            <a:ext cx="6335324" cy="35587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56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133" y="4524885"/>
            <a:ext cx="7680783" cy="1743534"/>
          </a:xfrm>
        </p:spPr>
        <p:txBody>
          <a:bodyPr anchor="ctr">
            <a:normAutofit/>
          </a:bodyPr>
          <a:lstStyle>
            <a:lvl1pPr marL="0" indent="0">
              <a:buNone/>
              <a:defRPr sz="1872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1768" y="1010149"/>
            <a:ext cx="697887" cy="20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688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0127" y="2718460"/>
            <a:ext cx="697887" cy="20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68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46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32" y="3249314"/>
            <a:ext cx="7680784" cy="1719384"/>
          </a:xfrm>
        </p:spPr>
        <p:txBody>
          <a:bodyPr anchor="b"/>
          <a:lstStyle>
            <a:lvl1pPr algn="l">
              <a:defRPr sz="41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133" y="4968698"/>
            <a:ext cx="7680783" cy="894856"/>
          </a:xfrm>
        </p:spPr>
        <p:txBody>
          <a:bodyPr anchor="t"/>
          <a:lstStyle>
            <a:lvl1pPr marL="0" indent="0" algn="l">
              <a:buNone/>
              <a:defRPr sz="208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2pPr>
            <a:lvl3pPr marL="950976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3pPr>
            <a:lvl4pPr marL="142646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4pPr>
            <a:lvl5pPr marL="190195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5pPr>
            <a:lvl6pPr marL="2377440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6pPr>
            <a:lvl7pPr marL="2852928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7pPr>
            <a:lvl8pPr marL="3328416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8pPr>
            <a:lvl9pPr marL="380390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6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1" y="2060540"/>
            <a:ext cx="2564595" cy="599339"/>
          </a:xfrm>
        </p:spPr>
        <p:txBody>
          <a:bodyPr anchor="b">
            <a:noAutofit/>
          </a:bodyPr>
          <a:lstStyle>
            <a:lvl1pPr marL="0" indent="0">
              <a:buNone/>
              <a:defRPr sz="249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67825" y="2773804"/>
            <a:ext cx="2547610" cy="3733078"/>
          </a:xfrm>
        </p:spPr>
        <p:txBody>
          <a:bodyPr anchor="t">
            <a:normAutofit/>
          </a:bodyPr>
          <a:lstStyle>
            <a:lvl1pPr marL="0" indent="0">
              <a:buNone/>
              <a:defRPr sz="1456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79867" y="2060540"/>
            <a:ext cx="2555348" cy="599339"/>
          </a:xfrm>
        </p:spPr>
        <p:txBody>
          <a:bodyPr anchor="b">
            <a:noAutofit/>
          </a:bodyPr>
          <a:lstStyle>
            <a:lvl1pPr marL="0" indent="0">
              <a:buNone/>
              <a:defRPr sz="249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0682" y="2773804"/>
            <a:ext cx="2564532" cy="3733078"/>
          </a:xfrm>
        </p:spPr>
        <p:txBody>
          <a:bodyPr anchor="t">
            <a:normAutofit/>
          </a:bodyPr>
          <a:lstStyle>
            <a:lvl1pPr marL="0" indent="0">
              <a:buNone/>
              <a:defRPr sz="1456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00475" y="2060540"/>
            <a:ext cx="2551756" cy="599339"/>
          </a:xfrm>
        </p:spPr>
        <p:txBody>
          <a:bodyPr anchor="b">
            <a:noAutofit/>
          </a:bodyPr>
          <a:lstStyle>
            <a:lvl1pPr marL="0" indent="0">
              <a:buNone/>
              <a:defRPr sz="249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00475" y="2773804"/>
            <a:ext cx="2551756" cy="3733078"/>
          </a:xfrm>
        </p:spPr>
        <p:txBody>
          <a:bodyPr anchor="t">
            <a:normAutofit/>
          </a:bodyPr>
          <a:lstStyle>
            <a:lvl1pPr marL="0" indent="0">
              <a:buNone/>
              <a:defRPr sz="1456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42782" y="2219043"/>
            <a:ext cx="0" cy="41210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59078" y="2219043"/>
            <a:ext cx="0" cy="41257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5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825" y="4421184"/>
            <a:ext cx="2558663" cy="599339"/>
          </a:xfrm>
        </p:spPr>
        <p:txBody>
          <a:bodyPr anchor="b">
            <a:noAutofit/>
          </a:bodyPr>
          <a:lstStyle>
            <a:lvl1pPr marL="0" indent="0">
              <a:buNone/>
              <a:defRPr sz="249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67825" y="2298294"/>
            <a:ext cx="2558663" cy="158503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64"/>
            </a:lvl1pPr>
            <a:lvl2pPr marL="475488" indent="0">
              <a:buNone/>
              <a:defRPr sz="1664"/>
            </a:lvl2pPr>
            <a:lvl3pPr marL="950976" indent="0">
              <a:buNone/>
              <a:defRPr sz="1664"/>
            </a:lvl3pPr>
            <a:lvl4pPr marL="1426464" indent="0">
              <a:buNone/>
              <a:defRPr sz="1664"/>
            </a:lvl4pPr>
            <a:lvl5pPr marL="1901952" indent="0">
              <a:buNone/>
              <a:defRPr sz="1664"/>
            </a:lvl5pPr>
            <a:lvl6pPr marL="2377440" indent="0">
              <a:buNone/>
              <a:defRPr sz="1664"/>
            </a:lvl6pPr>
            <a:lvl7pPr marL="2852928" indent="0">
              <a:buNone/>
              <a:defRPr sz="1664"/>
            </a:lvl7pPr>
            <a:lvl8pPr marL="3328416" indent="0">
              <a:buNone/>
              <a:defRPr sz="1664"/>
            </a:lvl8pPr>
            <a:lvl9pPr marL="3803904" indent="0">
              <a:buNone/>
              <a:defRPr sz="16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67825" y="5020525"/>
            <a:ext cx="2558663" cy="685587"/>
          </a:xfrm>
        </p:spPr>
        <p:txBody>
          <a:bodyPr anchor="t">
            <a:normAutofit/>
          </a:bodyPr>
          <a:lstStyle>
            <a:lvl1pPr marL="0" indent="0">
              <a:buNone/>
              <a:defRPr sz="1456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841" y="4421184"/>
            <a:ext cx="2550373" cy="599339"/>
          </a:xfrm>
        </p:spPr>
        <p:txBody>
          <a:bodyPr anchor="b">
            <a:noAutofit/>
          </a:bodyPr>
          <a:lstStyle>
            <a:lvl1pPr marL="0" indent="0">
              <a:buNone/>
              <a:defRPr sz="249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84840" y="2298294"/>
            <a:ext cx="2550373" cy="158503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64"/>
            </a:lvl1pPr>
            <a:lvl2pPr marL="475488" indent="0">
              <a:buNone/>
              <a:defRPr sz="1664"/>
            </a:lvl2pPr>
            <a:lvl3pPr marL="950976" indent="0">
              <a:buNone/>
              <a:defRPr sz="1664"/>
            </a:lvl3pPr>
            <a:lvl4pPr marL="1426464" indent="0">
              <a:buNone/>
              <a:defRPr sz="1664"/>
            </a:lvl4pPr>
            <a:lvl5pPr marL="1901952" indent="0">
              <a:buNone/>
              <a:defRPr sz="1664"/>
            </a:lvl5pPr>
            <a:lvl6pPr marL="2377440" indent="0">
              <a:buNone/>
              <a:defRPr sz="1664"/>
            </a:lvl6pPr>
            <a:lvl7pPr marL="2852928" indent="0">
              <a:buNone/>
              <a:defRPr sz="1664"/>
            </a:lvl7pPr>
            <a:lvl8pPr marL="3328416" indent="0">
              <a:buNone/>
              <a:defRPr sz="1664"/>
            </a:lvl8pPr>
            <a:lvl9pPr marL="3803904" indent="0">
              <a:buNone/>
              <a:defRPr sz="16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83663" y="5020524"/>
            <a:ext cx="2553751" cy="685587"/>
          </a:xfrm>
        </p:spPr>
        <p:txBody>
          <a:bodyPr anchor="t">
            <a:normAutofit/>
          </a:bodyPr>
          <a:lstStyle>
            <a:lvl1pPr marL="0" indent="0">
              <a:buNone/>
              <a:defRPr sz="1456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00475" y="4421184"/>
            <a:ext cx="2551756" cy="599339"/>
          </a:xfrm>
        </p:spPr>
        <p:txBody>
          <a:bodyPr anchor="b">
            <a:noAutofit/>
          </a:bodyPr>
          <a:lstStyle>
            <a:lvl1pPr marL="0" indent="0">
              <a:buNone/>
              <a:defRPr sz="249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00474" y="2298294"/>
            <a:ext cx="2551756" cy="158503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64"/>
            </a:lvl1pPr>
            <a:lvl2pPr marL="475488" indent="0">
              <a:buNone/>
              <a:defRPr sz="1664"/>
            </a:lvl2pPr>
            <a:lvl3pPr marL="950976" indent="0">
              <a:buNone/>
              <a:defRPr sz="1664"/>
            </a:lvl3pPr>
            <a:lvl4pPr marL="1426464" indent="0">
              <a:buNone/>
              <a:defRPr sz="1664"/>
            </a:lvl4pPr>
            <a:lvl5pPr marL="1901952" indent="0">
              <a:buNone/>
              <a:defRPr sz="1664"/>
            </a:lvl5pPr>
            <a:lvl6pPr marL="2377440" indent="0">
              <a:buNone/>
              <a:defRPr sz="1664"/>
            </a:lvl6pPr>
            <a:lvl7pPr marL="2852928" indent="0">
              <a:buNone/>
              <a:defRPr sz="1664"/>
            </a:lvl7pPr>
            <a:lvl8pPr marL="3328416" indent="0">
              <a:buNone/>
              <a:defRPr sz="1664"/>
            </a:lvl8pPr>
            <a:lvl9pPr marL="3803904" indent="0">
              <a:buNone/>
              <a:defRPr sz="16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00368" y="5020522"/>
            <a:ext cx="2555135" cy="685587"/>
          </a:xfrm>
        </p:spPr>
        <p:txBody>
          <a:bodyPr anchor="t">
            <a:normAutofit/>
          </a:bodyPr>
          <a:lstStyle>
            <a:lvl1pPr marL="0" indent="0">
              <a:buNone/>
              <a:defRPr sz="1456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42782" y="2219043"/>
            <a:ext cx="0" cy="41210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59078" y="2219043"/>
            <a:ext cx="0" cy="41257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4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4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6980" y="447443"/>
            <a:ext cx="1525251" cy="605944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7825" y="804169"/>
            <a:ext cx="6460209" cy="5702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6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9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34" y="2976336"/>
            <a:ext cx="7680782" cy="1992362"/>
          </a:xfrm>
        </p:spPr>
        <p:txBody>
          <a:bodyPr anchor="b"/>
          <a:lstStyle>
            <a:lvl1pPr algn="l">
              <a:defRPr sz="41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133" y="4968698"/>
            <a:ext cx="7680783" cy="894856"/>
          </a:xfrm>
        </p:spPr>
        <p:txBody>
          <a:bodyPr anchor="t"/>
          <a:lstStyle>
            <a:lvl1pPr marL="0" indent="0" algn="l">
              <a:buNone/>
              <a:defRPr sz="208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2pPr>
            <a:lvl3pPr marL="950976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3pPr>
            <a:lvl4pPr marL="142646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4pPr>
            <a:lvl5pPr marL="190195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5pPr>
            <a:lvl6pPr marL="2377440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6pPr>
            <a:lvl7pPr marL="2852928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7pPr>
            <a:lvl8pPr marL="3328416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8pPr>
            <a:lvl9pPr marL="380390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6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90" y="2143095"/>
            <a:ext cx="3826040" cy="4363788"/>
          </a:xfrm>
        </p:spPr>
        <p:txBody>
          <a:bodyPr>
            <a:normAutofit/>
          </a:bodyPr>
          <a:lstStyle>
            <a:lvl1pPr>
              <a:defRPr sz="1872"/>
            </a:lvl1pPr>
            <a:lvl2pPr>
              <a:defRPr sz="1664"/>
            </a:lvl2pPr>
            <a:lvl3pPr>
              <a:defRPr sz="1456"/>
            </a:lvl3pPr>
            <a:lvl4pPr>
              <a:defRPr sz="1248"/>
            </a:lvl4pPr>
            <a:lvl5pPr>
              <a:defRPr sz="1248"/>
            </a:lvl5pPr>
            <a:lvl6pPr>
              <a:defRPr sz="1248"/>
            </a:lvl6pPr>
            <a:lvl7pPr>
              <a:defRPr sz="1248"/>
            </a:lvl7pPr>
            <a:lvl8pPr>
              <a:defRPr sz="1248"/>
            </a:lvl8pPr>
            <a:lvl9pPr>
              <a:defRPr sz="124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986" y="2138432"/>
            <a:ext cx="3826042" cy="4368450"/>
          </a:xfrm>
        </p:spPr>
        <p:txBody>
          <a:bodyPr>
            <a:normAutofit/>
          </a:bodyPr>
          <a:lstStyle>
            <a:lvl1pPr>
              <a:defRPr sz="1872"/>
            </a:lvl1pPr>
            <a:lvl2pPr>
              <a:defRPr sz="1664"/>
            </a:lvl2pPr>
            <a:lvl3pPr>
              <a:defRPr sz="1456"/>
            </a:lvl3pPr>
            <a:lvl4pPr>
              <a:defRPr sz="1248"/>
            </a:lvl4pPr>
            <a:lvl5pPr>
              <a:defRPr sz="1248"/>
            </a:lvl5pPr>
            <a:lvl6pPr>
              <a:defRPr sz="1248"/>
            </a:lvl6pPr>
            <a:lvl7pPr>
              <a:defRPr sz="1248"/>
            </a:lvl7pPr>
            <a:lvl8pPr>
              <a:defRPr sz="1248"/>
            </a:lvl8pPr>
            <a:lvl9pPr>
              <a:defRPr sz="124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89" y="1981288"/>
            <a:ext cx="3826039" cy="599339"/>
          </a:xfrm>
        </p:spPr>
        <p:txBody>
          <a:bodyPr anchor="b">
            <a:noAutofit/>
          </a:bodyPr>
          <a:lstStyle>
            <a:lvl1pPr marL="0" indent="0">
              <a:buNone/>
              <a:defRPr sz="249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90" y="2615301"/>
            <a:ext cx="3826040" cy="3891581"/>
          </a:xfrm>
        </p:spPr>
        <p:txBody>
          <a:bodyPr>
            <a:normAutofit/>
          </a:bodyPr>
          <a:lstStyle>
            <a:lvl1pPr>
              <a:defRPr sz="1872"/>
            </a:lvl1pPr>
            <a:lvl2pPr>
              <a:defRPr sz="1664"/>
            </a:lvl2pPr>
            <a:lvl3pPr>
              <a:defRPr sz="1456"/>
            </a:lvl3pPr>
            <a:lvl4pPr>
              <a:defRPr sz="1248"/>
            </a:lvl4pPr>
            <a:lvl5pPr>
              <a:defRPr sz="1248"/>
            </a:lvl5pPr>
            <a:lvl6pPr>
              <a:defRPr sz="1248"/>
            </a:lvl6pPr>
            <a:lvl7pPr>
              <a:defRPr sz="1248"/>
            </a:lvl7pPr>
            <a:lvl8pPr>
              <a:defRPr sz="1248"/>
            </a:lvl8pPr>
            <a:lvl9pPr>
              <a:defRPr sz="124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987" y="1981288"/>
            <a:ext cx="3826040" cy="599339"/>
          </a:xfrm>
        </p:spPr>
        <p:txBody>
          <a:bodyPr anchor="b">
            <a:noAutofit/>
          </a:bodyPr>
          <a:lstStyle>
            <a:lvl1pPr marL="0" indent="0">
              <a:buNone/>
              <a:defRPr sz="249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987" y="2615301"/>
            <a:ext cx="3826040" cy="3891581"/>
          </a:xfrm>
        </p:spPr>
        <p:txBody>
          <a:bodyPr>
            <a:normAutofit/>
          </a:bodyPr>
          <a:lstStyle>
            <a:lvl1pPr>
              <a:defRPr sz="1872"/>
            </a:lvl1pPr>
            <a:lvl2pPr>
              <a:defRPr sz="1664"/>
            </a:lvl2pPr>
            <a:lvl3pPr>
              <a:defRPr sz="1456"/>
            </a:lvl3pPr>
            <a:lvl4pPr>
              <a:defRPr sz="1248"/>
            </a:lvl4pPr>
            <a:lvl5pPr>
              <a:defRPr sz="1248"/>
            </a:lvl5pPr>
            <a:lvl6pPr>
              <a:defRPr sz="1248"/>
            </a:lvl6pPr>
            <a:lvl7pPr>
              <a:defRPr sz="1248"/>
            </a:lvl7pPr>
            <a:lvl8pPr>
              <a:defRPr sz="1248"/>
            </a:lvl8pPr>
            <a:lvl9pPr>
              <a:defRPr sz="124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3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32" y="1505779"/>
            <a:ext cx="2959873" cy="1505779"/>
          </a:xfrm>
        </p:spPr>
        <p:txBody>
          <a:bodyPr anchor="b"/>
          <a:lstStyle>
            <a:lvl1pPr algn="l">
              <a:defRPr sz="249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950" y="1505779"/>
            <a:ext cx="4521966" cy="4755092"/>
          </a:xfrm>
        </p:spPr>
        <p:txBody>
          <a:bodyPr anchor="ctr">
            <a:normAutofit/>
          </a:bodyPr>
          <a:lstStyle>
            <a:lvl1pPr>
              <a:defRPr sz="2080"/>
            </a:lvl1pPr>
            <a:lvl2pPr>
              <a:defRPr sz="1872"/>
            </a:lvl2pPr>
            <a:lvl3pPr>
              <a:defRPr sz="1664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132" y="3254598"/>
            <a:ext cx="2959873" cy="3011557"/>
          </a:xfrm>
        </p:spPr>
        <p:txBody>
          <a:bodyPr/>
          <a:lstStyle>
            <a:lvl1pPr marL="0" indent="0">
              <a:buNone/>
              <a:defRPr sz="1456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221" y="1928446"/>
            <a:ext cx="4432247" cy="1637873"/>
          </a:xfrm>
        </p:spPr>
        <p:txBody>
          <a:bodyPr anchor="b">
            <a:normAutofit/>
          </a:bodyPr>
          <a:lstStyle>
            <a:lvl1pPr algn="l">
              <a:defRPr sz="374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48042" y="1188773"/>
            <a:ext cx="2785240" cy="47550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64"/>
            </a:lvl1pPr>
            <a:lvl2pPr marL="475488" indent="0">
              <a:buNone/>
              <a:defRPr sz="1664"/>
            </a:lvl2pPr>
            <a:lvl3pPr marL="950976" indent="0">
              <a:buNone/>
              <a:defRPr sz="1664"/>
            </a:lvl3pPr>
            <a:lvl4pPr marL="1426464" indent="0">
              <a:buNone/>
              <a:defRPr sz="1664"/>
            </a:lvl4pPr>
            <a:lvl5pPr marL="1901952" indent="0">
              <a:buNone/>
              <a:defRPr sz="1664"/>
            </a:lvl5pPr>
            <a:lvl6pPr marL="2377440" indent="0">
              <a:buNone/>
              <a:defRPr sz="1664"/>
            </a:lvl6pPr>
            <a:lvl7pPr marL="2852928" indent="0">
              <a:buNone/>
              <a:defRPr sz="1664"/>
            </a:lvl7pPr>
            <a:lvl8pPr marL="3328416" indent="0">
              <a:buNone/>
              <a:defRPr sz="1664"/>
            </a:lvl8pPr>
            <a:lvl9pPr marL="3803904" indent="0">
              <a:buNone/>
              <a:defRPr sz="16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132" y="3804073"/>
            <a:ext cx="4425349" cy="1426528"/>
          </a:xfrm>
        </p:spPr>
        <p:txBody>
          <a:bodyPr>
            <a:normAutofit/>
          </a:bodyPr>
          <a:lstStyle>
            <a:lvl1pPr marL="0" indent="0">
              <a:buNone/>
              <a:defRPr sz="1456"/>
            </a:lvl1pPr>
            <a:lvl2pPr marL="475488" indent="0">
              <a:buNone/>
              <a:defRPr sz="1248"/>
            </a:lvl2pPr>
            <a:lvl3pPr marL="950976" indent="0">
              <a:buNone/>
              <a:defRPr sz="1040"/>
            </a:lvl3pPr>
            <a:lvl4pPr marL="1426464" indent="0">
              <a:buNone/>
              <a:defRPr sz="936"/>
            </a:lvl4pPr>
            <a:lvl5pPr marL="1901952" indent="0">
              <a:buNone/>
              <a:defRPr sz="936"/>
            </a:lvl5pPr>
            <a:lvl6pPr marL="2377440" indent="0">
              <a:buNone/>
              <a:defRPr sz="936"/>
            </a:lvl6pPr>
            <a:lvl7pPr marL="2852928" indent="0">
              <a:buNone/>
              <a:defRPr sz="936"/>
            </a:lvl7pPr>
            <a:lvl8pPr marL="3328416" indent="0">
              <a:buNone/>
              <a:defRPr sz="936"/>
            </a:lvl8pPr>
            <a:lvl9pPr marL="380390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2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307778" y="1743534"/>
            <a:ext cx="3270700" cy="293230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600600" y="-475509"/>
            <a:ext cx="1856343" cy="166428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7307778" y="6340123"/>
            <a:ext cx="1149165" cy="103027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78637" y="2773804"/>
            <a:ext cx="4861851" cy="435883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74212" y="3011558"/>
            <a:ext cx="2740316" cy="245679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985485" y="0"/>
            <a:ext cx="795576" cy="1143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297" y="470848"/>
            <a:ext cx="8184731" cy="1456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89" y="2135138"/>
            <a:ext cx="7785985" cy="4363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754156" y="1888285"/>
            <a:ext cx="1030269" cy="26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4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2BE1BC-D981-435B-BFA0-130D9DF866F0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462734" y="3380335"/>
            <a:ext cx="4014366" cy="2652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4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009600" y="307580"/>
            <a:ext cx="729467" cy="798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13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5E11-3FBA-46F9-AE00-7ADA3F055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7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75495" rtl="0" eaLnBrk="1" latinLnBrk="0" hangingPunct="1">
        <a:spcBef>
          <a:spcPct val="0"/>
        </a:spcBef>
        <a:buNone/>
        <a:defRPr sz="4368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6622" indent="-356622" algn="l" defTabSz="475495" rtl="0" eaLnBrk="1" latinLnBrk="0" hangingPunct="1">
        <a:spcBef>
          <a:spcPts val="104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8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72680" indent="-297185" algn="l" defTabSz="475495" rtl="0" eaLnBrk="1" latinLnBrk="0" hangingPunct="1">
        <a:spcBef>
          <a:spcPts val="104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72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88741" indent="-237748" algn="l" defTabSz="475495" rtl="0" eaLnBrk="1" latinLnBrk="0" hangingPunct="1">
        <a:spcBef>
          <a:spcPts val="104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64236" indent="-237748" algn="l" defTabSz="475495" rtl="0" eaLnBrk="1" latinLnBrk="0" hangingPunct="1">
        <a:spcBef>
          <a:spcPts val="104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56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39731" indent="-237748" algn="l" defTabSz="475495" rtl="0" eaLnBrk="1" latinLnBrk="0" hangingPunct="1">
        <a:spcBef>
          <a:spcPts val="104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56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15228" indent="-237748" algn="l" defTabSz="475495" rtl="0" eaLnBrk="1" latinLnBrk="0" hangingPunct="1">
        <a:spcBef>
          <a:spcPts val="104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56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090723" indent="-237748" algn="l" defTabSz="475495" rtl="0" eaLnBrk="1" latinLnBrk="0" hangingPunct="1">
        <a:spcBef>
          <a:spcPts val="104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56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566219" indent="-237748" algn="l" defTabSz="475495" rtl="0" eaLnBrk="1" latinLnBrk="0" hangingPunct="1">
        <a:spcBef>
          <a:spcPts val="104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56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041715" indent="-237748" algn="l" defTabSz="475495" rtl="0" eaLnBrk="1" latinLnBrk="0" hangingPunct="1">
        <a:spcBef>
          <a:spcPts val="104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56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7549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1pPr>
      <a:lvl2pPr marL="475495" algn="l" defTabSz="47549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2pPr>
      <a:lvl3pPr marL="950992" algn="l" defTabSz="47549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26487" algn="l" defTabSz="47549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4pPr>
      <a:lvl5pPr marL="1901984" algn="l" defTabSz="47549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5pPr>
      <a:lvl6pPr marL="2377480" algn="l" defTabSz="47549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6pPr>
      <a:lvl7pPr marL="2852976" algn="l" defTabSz="47549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7pPr>
      <a:lvl8pPr marL="3328471" algn="l" defTabSz="47549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8pPr>
      <a:lvl9pPr marL="3803967" algn="l" defTabSz="47549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9" y="5891581"/>
            <a:ext cx="10607684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55837" y="6600811"/>
            <a:ext cx="6813958" cy="368234"/>
          </a:xfrm>
          <a:prstGeom prst="rect">
            <a:avLst/>
          </a:prstGeom>
          <a:noFill/>
        </p:spPr>
        <p:txBody>
          <a:bodyPr wrap="square" lIns="87134" tIns="43589" rIns="87134" bIns="43589" rtlCol="0">
            <a:spAutoFit/>
          </a:bodyPr>
          <a:lstStyle/>
          <a:p>
            <a:r>
              <a:rPr lang="en-US" sz="1800" i="1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7037" y="6524544"/>
            <a:ext cx="1556463" cy="52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algn="ctr"/>
            <a:r>
              <a:rPr lang="en-US" sz="1071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www.ascgroup.in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837" y="430568"/>
            <a:ext cx="9753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GST Audit/Annual Return </a:t>
            </a:r>
          </a:p>
          <a:p>
            <a:pPr algn="ctr"/>
            <a:r>
              <a:rPr lang="en-US" sz="5400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en-US" sz="5400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Recent Changes in GST Law</a:t>
            </a:r>
          </a:p>
          <a:p>
            <a:pPr algn="ctr"/>
            <a:endParaRPr lang="en-US" sz="5400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 smtClean="0">
              <a:latin typeface="Georgia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By Adv. Deepak Kumar </a:t>
            </a:r>
          </a:p>
          <a:p>
            <a:pPr algn="r">
              <a:lnSpc>
                <a:spcPct val="150000"/>
              </a:lnSpc>
            </a:pPr>
            <a:r>
              <a:rPr lang="en-US" b="1" dirty="0" smtClean="0">
                <a:latin typeface="Georgia" pitchFamily="18" charset="0"/>
                <a:cs typeface="Times New Roman" pitchFamily="18" charset="0"/>
              </a:rPr>
              <a:t>Director IDT</a:t>
            </a:r>
          </a:p>
          <a:p>
            <a:pPr algn="ctr"/>
            <a:r>
              <a:rPr lang="en-US" sz="6000" b="1" dirty="0" smtClean="0">
                <a:latin typeface="Georgia" pitchFamily="18" charset="0"/>
                <a:cs typeface="Times New Roman" pitchFamily="18" charset="0"/>
              </a:rPr>
              <a:t> </a:t>
            </a:r>
            <a:endParaRPr lang="en-US" sz="6000" b="1" dirty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latin typeface="Georgia" pitchFamily="18" charset="0"/>
                <a:cs typeface="Times New Roman" pitchFamily="18" charset="0"/>
              </a:rPr>
              <a:t>Making</a:t>
            </a:r>
            <a:r>
              <a:rPr lang="en-US" sz="3200" b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Georgia" pitchFamily="18" charset="0"/>
                <a:cs typeface="Times New Roman" pitchFamily="18" charset="0"/>
              </a:rPr>
              <a:t>Timely </a:t>
            </a:r>
            <a:r>
              <a:rPr lang="en-US" sz="3200" b="1" dirty="0">
                <a:latin typeface="Georgia" pitchFamily="18" charset="0"/>
                <a:cs typeface="Times New Roman" pitchFamily="18" charset="0"/>
              </a:rPr>
              <a:t>Corrections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637" y="1280319"/>
            <a:ext cx="10058400" cy="31854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Correction of ITC not reported in GST Returns.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Correction of Ineligible ITC reported in GST Returns.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Correction of Debit Note/Credit Note reported or not reported in GST Return.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Correction of Tax liability payable but not declared in GSTR 3B.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Differential tax payment  (through GSTR 3 B or DRC-03).</a:t>
            </a:r>
            <a:endParaRPr lang="en-I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92" y="5242718"/>
            <a:ext cx="1727645" cy="101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Georgia" pitchFamily="18" charset="0"/>
              </a:rPr>
              <a:t>Additional</a:t>
            </a:r>
            <a:r>
              <a:rPr lang="en-US" sz="3400" b="1" dirty="0" smtClean="0">
                <a:latin typeface="Georgia" pitchFamily="18" charset="0"/>
              </a:rPr>
              <a:t> Reporting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852319"/>
            <a:ext cx="10605658" cy="127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837" y="1248567"/>
            <a:ext cx="10058400" cy="39703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Preparing reports of adjustment made in subsequent FY of outward supply, inward supply &amp; RCM pertaining to current FY.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 on refund-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Claimed/ Pending/Sanctioned/Rejected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 on Demand raised, paid, pending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 on composition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Inward Supply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 on deemed supply-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Job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Work, stock transfer etc. &amp;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goods sent on approval basis not returned within prescribed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 HSN Outward\Inwards Supply &amp; on Late Fee etc. if any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837" y="5623719"/>
            <a:ext cx="1632294" cy="84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6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latin typeface="Georgia" pitchFamily="18" charset="0"/>
              </a:rPr>
              <a:t>GST </a:t>
            </a:r>
            <a:r>
              <a:rPr lang="en-US" sz="3600" b="1" dirty="0" smtClean="0">
                <a:latin typeface="Georgia" pitchFamily="18" charset="0"/>
              </a:rPr>
              <a:t>Audit</a:t>
            </a:r>
            <a:r>
              <a:rPr lang="en-US" sz="3400" b="1" dirty="0" smtClean="0">
                <a:latin typeface="Georgia" pitchFamily="18" charset="0"/>
              </a:rPr>
              <a:t> 9C- Not mere Accounting Exercise</a:t>
            </a:r>
            <a:endParaRPr lang="en-US" sz="34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37" y="5318919"/>
            <a:ext cx="1358523" cy="95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637" y="1356519"/>
            <a:ext cx="6096000" cy="32008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Reconciliation Statement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Reconciliation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urnover.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Reconciliation of 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aid.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Reconciliation of Input Tax Credit (ITC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Auditor’s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recommendation.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5675" y="1387296"/>
            <a:ext cx="3537362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Certification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GSTR-9C can be certified by the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Chartered Accountant or Cost Accountant.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latin typeface="Georgia" pitchFamily="18" charset="0"/>
              </a:rPr>
              <a:t>Turnover</a:t>
            </a:r>
            <a:r>
              <a:rPr lang="en-US" sz="3400" b="1" dirty="0" smtClean="0">
                <a:latin typeface="Georgia" pitchFamily="18" charset="0"/>
              </a:rPr>
              <a:t> Reconciliation</a:t>
            </a:r>
            <a:endParaRPr lang="en-US" sz="34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579"/>
              </p:ext>
            </p:extLst>
          </p:nvPr>
        </p:nvGraphicFramePr>
        <p:xfrm>
          <a:off x="350837" y="1300092"/>
          <a:ext cx="9525000" cy="50706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62500"/>
                <a:gridCol w="4762500"/>
              </a:tblGrid>
              <a:tr h="4876801">
                <a:tc>
                  <a:txBody>
                    <a:bodyPr/>
                    <a:lstStyle/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Reconciliation between:-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Turnover declared in the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Audited Annual Financial Statement</a:t>
                      </a:r>
                    </a:p>
                    <a:p>
                      <a:pPr marL="0" marR="0" indent="0" algn="ctr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Annual Return (GSTR-9)</a:t>
                      </a:r>
                    </a:p>
                    <a:p>
                      <a:pPr algn="just"/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Break up of the turnover at GSTIN level.</a:t>
                      </a: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endParaRPr lang="en-US" sz="2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Identify the differences</a:t>
                      </a:r>
                      <a:r>
                        <a:rPr lang="en-US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between turnover in financial statement &amp; GSTR 9 like unbilled revenue , unadjusted advances, deemed supply, credit notes, trade discounts, pre-GST Turnover. Turnover in composition scheme, Turnover under valuation , Turnover due to foreign exchange fluctuation etc.</a:t>
                      </a:r>
                      <a:endParaRPr lang="en-US" sz="2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endParaRPr lang="en-US" sz="2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Reason of reconciliation difference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4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latin typeface="Georgia" pitchFamily="18" charset="0"/>
              </a:rPr>
              <a:t>Tax </a:t>
            </a:r>
            <a:r>
              <a:rPr lang="en-US" sz="3600" b="1" dirty="0" smtClean="0">
                <a:latin typeface="Georgia" pitchFamily="18" charset="0"/>
              </a:rPr>
              <a:t>Paid</a:t>
            </a:r>
            <a:r>
              <a:rPr lang="en-US" sz="3400" b="1" dirty="0" smtClean="0">
                <a:latin typeface="Georgia" pitchFamily="18" charset="0"/>
              </a:rPr>
              <a:t> Reconciliation</a:t>
            </a:r>
            <a:endParaRPr lang="en-US" sz="34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86" y="5318919"/>
            <a:ext cx="1203074" cy="95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69050"/>
              </p:ext>
            </p:extLst>
          </p:nvPr>
        </p:nvGraphicFramePr>
        <p:xfrm>
          <a:off x="285513" y="1432719"/>
          <a:ext cx="10058400" cy="3444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01491"/>
                <a:gridCol w="6356909"/>
              </a:tblGrid>
              <a:tr h="2209801">
                <a:tc>
                  <a:txBody>
                    <a:bodyPr/>
                    <a:lstStyle/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Reconciliation between:-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Tax paid</a:t>
                      </a:r>
                      <a:r>
                        <a:rPr lang="en-US" sz="22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Audited Annual Financial Statement</a:t>
                      </a:r>
                    </a:p>
                    <a:p>
                      <a:pPr marL="0" marR="0" indent="0" algn="ctr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Annual Return (GSTR-9)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indent="-45720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Break up of the tax paid at GSTIN level rate wise.</a:t>
                      </a:r>
                    </a:p>
                    <a:p>
                      <a:pPr marL="457200" marR="0" indent="-45720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2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Identify rate wise differences </a:t>
                      </a:r>
                      <a:r>
                        <a:rPr lang="en-US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of tax paid</a:t>
                      </a:r>
                      <a:r>
                        <a:rPr lang="en-US" sz="2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endParaRPr lang="en-US" sz="22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r>
                        <a:rPr lang="en-US" sz="2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Reason of  differences.</a:t>
                      </a:r>
                      <a:endParaRPr lang="en-US" sz="22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3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400" b="1" dirty="0">
                <a:latin typeface="Georgia" pitchFamily="18" charset="0"/>
              </a:rPr>
              <a:t>ITC </a:t>
            </a:r>
            <a:r>
              <a:rPr lang="en-US" sz="3600" b="1" dirty="0">
                <a:latin typeface="Georgia" pitchFamily="18" charset="0"/>
              </a:rPr>
              <a:t>Reconciliation</a:t>
            </a:r>
            <a:endParaRPr lang="en-US" sz="34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37" y="5318919"/>
            <a:ext cx="1129923" cy="95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02913"/>
              </p:ext>
            </p:extLst>
          </p:nvPr>
        </p:nvGraphicFramePr>
        <p:xfrm>
          <a:off x="285513" y="1432719"/>
          <a:ext cx="10058400" cy="3444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01491"/>
                <a:gridCol w="6356909"/>
              </a:tblGrid>
              <a:tr h="2209801">
                <a:tc>
                  <a:txBody>
                    <a:bodyPr/>
                    <a:lstStyle/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Reconciliation between:-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ITC claimed </a:t>
                      </a:r>
                      <a:r>
                        <a:rPr lang="en-US" sz="22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Audited Annual Financial Statement</a:t>
                      </a:r>
                    </a:p>
                    <a:p>
                      <a:pPr marL="0" marR="0" indent="0" algn="ctr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Annual Return (GSTR-9)</a:t>
                      </a:r>
                    </a:p>
                    <a:p>
                      <a:pPr marL="0" marR="0" indent="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indent="-45720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Segregation of ITC claimed at GSTIN level &amp; co-relate with financial statement purchase/expense wise</a:t>
                      </a:r>
                      <a:r>
                        <a:rPr lang="en-US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also determine pre/post GST period ITC &amp; Identify the RCM  ITC separately.</a:t>
                      </a:r>
                      <a:endParaRPr lang="en-US" sz="2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indent="-457200" algn="just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2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Identify the differences</a:t>
                      </a:r>
                      <a:r>
                        <a:rPr lang="en-US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between ITC claimed in financial statement &amp; GSTR 9 like eligible/ ineligible credit , short/excess credits, etc</a:t>
                      </a:r>
                      <a:r>
                        <a:rPr lang="en-US" sz="2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endParaRPr lang="en-US" sz="22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 typeface="Arial" pitchFamily="34" charset="0"/>
                        <a:buChar char="•"/>
                      </a:pPr>
                      <a:r>
                        <a:rPr lang="en-US" sz="2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Reason of  differences.</a:t>
                      </a:r>
                      <a:endParaRPr lang="en-US" sz="22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6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83" y="5567510"/>
            <a:ext cx="10607684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55837" y="6600811"/>
            <a:ext cx="6813958" cy="368234"/>
          </a:xfrm>
          <a:prstGeom prst="rect">
            <a:avLst/>
          </a:prstGeom>
          <a:noFill/>
        </p:spPr>
        <p:txBody>
          <a:bodyPr wrap="square" lIns="87134" tIns="43589" rIns="87134" bIns="43589" rtlCol="0">
            <a:spAutoFit/>
          </a:bodyPr>
          <a:lstStyle/>
          <a:p>
            <a:r>
              <a:rPr lang="en-US" sz="1800" i="1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7037" y="6524544"/>
            <a:ext cx="1556463" cy="52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algn="ctr"/>
            <a:r>
              <a:rPr lang="en-US" sz="1071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www.ascgroup.in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84CEA2-2114-4D3A-9792-5704948B0A84}"/>
              </a:ext>
            </a:extLst>
          </p:cNvPr>
          <p:cNvSpPr/>
          <p:nvPr/>
        </p:nvSpPr>
        <p:spPr>
          <a:xfrm>
            <a:off x="0" y="-58058"/>
            <a:ext cx="10607675" cy="8231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marL="435463"/>
            <a:r>
              <a:rPr lang="en-IN" sz="36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GST Health Check-up</a:t>
            </a:r>
            <a:endParaRPr lang="en-IN" sz="3200" b="1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8709161"/>
              </p:ext>
            </p:extLst>
          </p:nvPr>
        </p:nvGraphicFramePr>
        <p:xfrm>
          <a:off x="176983" y="899318"/>
          <a:ext cx="10232254" cy="466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83" y="5852318"/>
            <a:ext cx="10607684" cy="10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55837" y="6600811"/>
            <a:ext cx="6813958" cy="368234"/>
          </a:xfrm>
          <a:prstGeom prst="rect">
            <a:avLst/>
          </a:prstGeom>
          <a:noFill/>
        </p:spPr>
        <p:txBody>
          <a:bodyPr wrap="square" lIns="87134" tIns="43589" rIns="87134" bIns="43589" rtlCol="0">
            <a:spAutoFit/>
          </a:bodyPr>
          <a:lstStyle/>
          <a:p>
            <a:r>
              <a:rPr lang="en-US" sz="1800" i="1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7037" y="6524544"/>
            <a:ext cx="1556463" cy="52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algn="ctr"/>
            <a:r>
              <a:rPr lang="en-US" sz="1071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www.ascgroup.in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84CEA2-2114-4D3A-9792-5704948B0A84}"/>
              </a:ext>
            </a:extLst>
          </p:cNvPr>
          <p:cNvSpPr/>
          <p:nvPr/>
        </p:nvSpPr>
        <p:spPr>
          <a:xfrm>
            <a:off x="0" y="-58058"/>
            <a:ext cx="10607675" cy="8231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marL="435463"/>
            <a:r>
              <a:rPr lang="en-IN" sz="36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How ASC Supports</a:t>
            </a:r>
            <a:endParaRPr lang="en-IN" sz="36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0082871"/>
              </p:ext>
            </p:extLst>
          </p:nvPr>
        </p:nvGraphicFramePr>
        <p:xfrm>
          <a:off x="427037" y="899319"/>
          <a:ext cx="9829800" cy="471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38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83" y="5852318"/>
            <a:ext cx="10607684" cy="10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55837" y="6600811"/>
            <a:ext cx="6813958" cy="368234"/>
          </a:xfrm>
          <a:prstGeom prst="rect">
            <a:avLst/>
          </a:prstGeom>
          <a:noFill/>
        </p:spPr>
        <p:txBody>
          <a:bodyPr wrap="square" lIns="87134" tIns="43589" rIns="87134" bIns="43589" rtlCol="0">
            <a:spAutoFit/>
          </a:bodyPr>
          <a:lstStyle/>
          <a:p>
            <a:r>
              <a:rPr lang="en-US" sz="1800" i="1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7037" y="6524544"/>
            <a:ext cx="1556463" cy="52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algn="ctr"/>
            <a:r>
              <a:rPr lang="en-US" sz="1071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www.ascgroup.in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84CEA2-2114-4D3A-9792-5704948B0A84}"/>
              </a:ext>
            </a:extLst>
          </p:cNvPr>
          <p:cNvSpPr/>
          <p:nvPr/>
        </p:nvSpPr>
        <p:spPr>
          <a:xfrm>
            <a:off x="0" y="-58058"/>
            <a:ext cx="10607675" cy="8231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marL="435463"/>
            <a:r>
              <a:rPr lang="en-IN" sz="36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How ASC Supports…</a:t>
            </a:r>
            <a:endParaRPr lang="en-IN" sz="36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572033609"/>
              </p:ext>
            </p:extLst>
          </p:nvPr>
        </p:nvGraphicFramePr>
        <p:xfrm>
          <a:off x="731837" y="975519"/>
          <a:ext cx="9753600" cy="471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78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83" y="5852318"/>
            <a:ext cx="10607684" cy="10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55837" y="6600811"/>
            <a:ext cx="6813958" cy="368234"/>
          </a:xfrm>
          <a:prstGeom prst="rect">
            <a:avLst/>
          </a:prstGeom>
          <a:noFill/>
        </p:spPr>
        <p:txBody>
          <a:bodyPr wrap="square" lIns="87134" tIns="43589" rIns="87134" bIns="43589" rtlCol="0">
            <a:spAutoFit/>
          </a:bodyPr>
          <a:lstStyle/>
          <a:p>
            <a:r>
              <a:rPr lang="en-US" sz="1800" i="1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7037" y="6524544"/>
            <a:ext cx="1556463" cy="52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algn="ctr"/>
            <a:r>
              <a:rPr lang="en-US" sz="1071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www.ascgroup.in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84CEA2-2114-4D3A-9792-5704948B0A84}"/>
              </a:ext>
            </a:extLst>
          </p:cNvPr>
          <p:cNvSpPr/>
          <p:nvPr/>
        </p:nvSpPr>
        <p:spPr>
          <a:xfrm>
            <a:off x="0" y="-58058"/>
            <a:ext cx="10607675" cy="8231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marL="435463"/>
            <a:r>
              <a:rPr lang="en-IN" sz="36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How ASC Supports…</a:t>
            </a:r>
            <a:endParaRPr lang="en-IN" sz="36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6345636"/>
              </p:ext>
            </p:extLst>
          </p:nvPr>
        </p:nvGraphicFramePr>
        <p:xfrm>
          <a:off x="427037" y="899318"/>
          <a:ext cx="95250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14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latin typeface="Georgia" pitchFamily="18" charset="0"/>
              </a:rPr>
              <a:t>Table of Contents</a:t>
            </a:r>
            <a:endParaRPr lang="en-US" sz="36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75673226"/>
              </p:ext>
            </p:extLst>
          </p:nvPr>
        </p:nvGraphicFramePr>
        <p:xfrm>
          <a:off x="834279" y="1141739"/>
          <a:ext cx="9639354" cy="450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24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95384" y="706795"/>
            <a:ext cx="4798239" cy="39548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3900" b="1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Georgia" pitchFamily="18" charset="0"/>
              </a:rPr>
              <a:t>Recent Updates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Georgia" pitchFamily="18" charset="0"/>
              </a:rPr>
              <a:t>IN </a:t>
            </a:r>
            <a:r>
              <a:rPr lang="en-US" sz="4400" b="1" dirty="0" smtClean="0">
                <a:solidFill>
                  <a:schemeClr val="tx1"/>
                </a:solidFill>
                <a:latin typeface="Georgia" pitchFamily="18" charset="0"/>
              </a:rPr>
              <a:t>GST </a:t>
            </a:r>
          </a:p>
          <a:p>
            <a:pPr>
              <a:lnSpc>
                <a:spcPct val="150000"/>
              </a:lnSpc>
            </a:pPr>
            <a:endParaRPr lang="en-US" sz="39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z="1500">
                <a:latin typeface="Georgia" panose="02040502050405020303" pitchFamily="18" charset="0"/>
              </a:rPr>
              <a:pPr/>
              <a:t>20</a:t>
            </a:fld>
            <a:endParaRPr lang="en-US" sz="15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07" y="5648456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goods and service tax"/>
          <p:cNvSpPr>
            <a:spLocks noChangeAspect="1" noChangeArrowheads="1"/>
          </p:cNvSpPr>
          <p:nvPr/>
        </p:nvSpPr>
        <p:spPr bwMode="auto">
          <a:xfrm>
            <a:off x="135358" y="-150248"/>
            <a:ext cx="265192" cy="3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7" y="466452"/>
            <a:ext cx="4419600" cy="538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1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3455"/>
            <a:ext cx="10572566" cy="802422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3600" b="1" dirty="0" smtClean="0">
                <a:latin typeface="Georgia" panose="02040502050405020303" pitchFamily="18" charset="0"/>
              </a:rPr>
              <a:t>Recent</a:t>
            </a:r>
            <a:r>
              <a:rPr lang="en-US" sz="3400" b="1" dirty="0" smtClean="0">
                <a:latin typeface="Georgia" panose="02040502050405020303" pitchFamily="18" charset="0"/>
              </a:rPr>
              <a:t> Updates</a:t>
            </a:r>
            <a:endParaRPr lang="en-US" sz="3400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228" y="6004719"/>
            <a:ext cx="10605658" cy="112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837" y="137319"/>
            <a:ext cx="625230" cy="740091"/>
          </a:xfrm>
        </p:spPr>
        <p:txBody>
          <a:bodyPr/>
          <a:lstStyle/>
          <a:p>
            <a:fld id="{C3252984-1F26-4B78-B29C-0028CCEBAAD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92115"/>
              </p:ext>
            </p:extLst>
          </p:nvPr>
        </p:nvGraphicFramePr>
        <p:xfrm>
          <a:off x="197429" y="1106009"/>
          <a:ext cx="10369001" cy="46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702"/>
                <a:gridCol w="7583299"/>
              </a:tblGrid>
              <a:tr h="233244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Consolidated credit note and Debit Note in a financial year.</a:t>
                      </a:r>
                    </a:p>
                    <a:p>
                      <a:endParaRPr lang="en-US" sz="20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Notification No. 02/2019 – Central Tax dated 29</a:t>
                      </a:r>
                      <a:r>
                        <a:rPr lang="en-IN" sz="16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January’2019 for amendment in CGST Act’2017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suppliers are now not required to link Credit and Debit notes with individual invoices.</a:t>
                      </a:r>
                    </a:p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supplier may now issue a consolidated credit and Debit note in respect of multiple invoices issued in the financial year.</a:t>
                      </a:r>
                    </a:p>
                    <a:p>
                      <a:endParaRPr 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89759">
                <a:tc>
                  <a:txBody>
                    <a:bodyPr/>
                    <a:lstStyle/>
                    <a:p>
                      <a:pPr marL="0" marR="0" indent="0" algn="l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Restrictive applicability of Section 9 (4)</a:t>
                      </a:r>
                      <a:r>
                        <a:rPr lang="en-US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l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Notification No. 01/2019 – Central Tax (Rate) dated 29th January’2019 read with CGST Amendment Act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has been proposed that the government </a:t>
                      </a:r>
                      <a:r>
                        <a:rPr 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will notify certain class of registered person </a:t>
                      </a:r>
                      <a:r>
                        <a:rPr lang="en-US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who shall be liable to pay tax on reverse charge basis in case of receipt of goods from an unregistered person.</a:t>
                      </a:r>
                    </a:p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Only a notified class of registered taxpayers are purported to be covered by this substituted section now.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4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24" y="0"/>
            <a:ext cx="10572566" cy="802422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3600" b="1" dirty="0">
                <a:latin typeface="Georgia" panose="02040502050405020303" pitchFamily="18" charset="0"/>
              </a:rPr>
              <a:t>Recent</a:t>
            </a:r>
            <a:r>
              <a:rPr lang="en-US" sz="3200" b="1" dirty="0"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latin typeface="Georgia" panose="02040502050405020303" pitchFamily="18" charset="0"/>
              </a:rPr>
              <a:t>Updates…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6157119"/>
            <a:ext cx="10605658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9600" y="61119"/>
            <a:ext cx="729467" cy="798430"/>
          </a:xfrm>
        </p:spPr>
        <p:txBody>
          <a:bodyPr/>
          <a:lstStyle/>
          <a:p>
            <a:fld id="{C3252984-1F26-4B78-B29C-0028CCEBAAD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637" y="1248567"/>
            <a:ext cx="960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64730"/>
              </p:ext>
            </p:extLst>
          </p:nvPr>
        </p:nvGraphicFramePr>
        <p:xfrm>
          <a:off x="122237" y="975520"/>
          <a:ext cx="10363200" cy="51206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43200"/>
                <a:gridCol w="7620000"/>
              </a:tblGrid>
              <a:tr h="2554924">
                <a:tc>
                  <a:txBody>
                    <a:bodyPr/>
                    <a:lstStyle/>
                    <a:p>
                      <a:pPr marL="0" marR="0" indent="0" algn="l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Amendment of section 10 (Composition)</a:t>
                      </a:r>
                    </a:p>
                    <a:p>
                      <a:pPr marL="0" marR="0" lvl="0" indent="0" algn="l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N.No. 02/2019 – Central Tax </a:t>
                      </a:r>
                      <a:r>
                        <a:rPr lang="en-IN" sz="16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dt.</a:t>
                      </a:r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</a:t>
                      </a:r>
                      <a:r>
                        <a:rPr lang="en-IN" sz="16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January’2019 for amendment in CGST Act’2017</a:t>
                      </a:r>
                      <a:endParaRPr lang="en-US" sz="1600" b="0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limit has been raised from Rs 1 Crore to Rs 1.5 Crore so as to facilitate trade practices.</a:t>
                      </a:r>
                    </a:p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new provision has been inserted which allows registered person engaged in supply of services (other than restaurant services) to opt for composition scheme subject to a threshold limit. 10% of the Turnover of previous FY or 5 lakh whichever is higher.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45675">
                <a:tc>
                  <a:txBody>
                    <a:bodyPr/>
                    <a:lstStyle/>
                    <a:p>
                      <a:pPr marL="0" marR="0" indent="0" algn="just" defTabSz="1013704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Expansion of Scope of ITC for Section 17(5) clause(b)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[Section 17(5) clause (b)]</a:t>
                      </a:r>
                    </a:p>
                    <a:p>
                      <a:pPr marL="0" indent="0" algn="just" fontAlgn="base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800" b="1" strike="sng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ITC has been enabled on food and beverages, outdoor catering, beauty treatment, Health services etc. if required to be provided by the employer through any obligation Imposed under any law.</a:t>
                      </a:r>
                    </a:p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Renting or hiring of motor vehicles, vessels and aircraft are blocked only if the purchase of such motor vehicles, vehicles and aircrafts are blocked as per clause (a) of (aa).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6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24" y="-6921"/>
            <a:ext cx="10572566" cy="802422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3600" b="1" dirty="0">
                <a:latin typeface="Georgia" panose="02040502050405020303" pitchFamily="18" charset="0"/>
              </a:rPr>
              <a:t>Recent</a:t>
            </a:r>
            <a:r>
              <a:rPr lang="en-US" sz="3200" b="1" dirty="0">
                <a:latin typeface="Georgia" panose="02040502050405020303" pitchFamily="18" charset="0"/>
              </a:rPr>
              <a:t> Updates…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" y="6385719"/>
            <a:ext cx="10605658" cy="74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9600" y="61119"/>
            <a:ext cx="729467" cy="798430"/>
          </a:xfrm>
        </p:spPr>
        <p:txBody>
          <a:bodyPr/>
          <a:lstStyle/>
          <a:p>
            <a:fld id="{C3252984-1F26-4B78-B29C-0028CCEBAAD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637" y="1248567"/>
            <a:ext cx="960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740788"/>
              </p:ext>
            </p:extLst>
          </p:nvPr>
        </p:nvGraphicFramePr>
        <p:xfrm>
          <a:off x="122237" y="935520"/>
          <a:ext cx="10457552" cy="545019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09491"/>
                <a:gridCol w="7648061"/>
              </a:tblGrid>
              <a:tr h="3164199">
                <a:tc>
                  <a:txBody>
                    <a:bodyPr/>
                    <a:lstStyle/>
                    <a:p>
                      <a:pPr marL="0" marR="0" indent="0" algn="just" defTabSz="1013704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Multiple registrations for each place of business and separate registration for SEZ </a:t>
                      </a:r>
                    </a:p>
                    <a:p>
                      <a:pPr marL="0" marR="0" lvl="0" indent="0" algn="just" defTabSz="1013704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N.No. 03/2019 – Central Tax </a:t>
                      </a:r>
                      <a:r>
                        <a:rPr lang="en-IN" sz="16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dt.</a:t>
                      </a:r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</a:t>
                      </a:r>
                      <a:r>
                        <a:rPr lang="en-IN" sz="16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January’2019 for amendment in CGST Act’2017</a:t>
                      </a:r>
                      <a:endParaRPr lang="en-US" sz="1600" b="0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law now allows a separate registration for each place of business in respect of persons having multiple places of business in a state.</a:t>
                      </a:r>
                    </a:p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has now been expressly provided in the Act that a person in a SEZ or being a SEZ developer have to apply for separate registration as compared to his registration in respect of the place of business located outside the SEZ in the same state or territory.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5206">
                <a:tc>
                  <a:txBody>
                    <a:bodyPr/>
                    <a:lstStyle/>
                    <a:p>
                      <a:pPr marL="0" marR="0" indent="0" algn="l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Changes in Reverse Charge Mechanism </a:t>
                      </a:r>
                    </a:p>
                    <a:p>
                      <a:endParaRPr lang="en-IN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IN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No. 29/2018- CTR dt. 31</a:t>
                      </a:r>
                      <a:r>
                        <a:rPr lang="en-IN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IN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December’2018</a:t>
                      </a:r>
                      <a:endParaRPr lang="en-IN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013704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IN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Security services (supply of security personnel) provided to a registered person</a:t>
                      </a:r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except Government Departments which have taken registration for TDS and entities registered under composition scheme, shall fall under RCM. </a:t>
                      </a: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Exception: Service</a:t>
                      </a:r>
                      <a:r>
                        <a:rPr lang="en-IN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Provider is a body corporate.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IN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IN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Services provided by unregistered Business Facilitator (BF) to a bank and agent of Business correspondent (BC) to a BC</a:t>
                      </a:r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shall also fall under RCM.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6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572566" cy="802422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3600" b="1" dirty="0">
                <a:latin typeface="Georgia" panose="02040502050405020303" pitchFamily="18" charset="0"/>
              </a:rPr>
              <a:t>Recent</a:t>
            </a:r>
            <a:r>
              <a:rPr lang="en-US" sz="3200" b="1" dirty="0">
                <a:latin typeface="Georgia" panose="02040502050405020303" pitchFamily="18" charset="0"/>
              </a:rPr>
              <a:t> Updates…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6309519"/>
            <a:ext cx="10605658" cy="8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9600" y="61119"/>
            <a:ext cx="729467" cy="798430"/>
          </a:xfrm>
        </p:spPr>
        <p:txBody>
          <a:bodyPr/>
          <a:lstStyle/>
          <a:p>
            <a:fld id="{C3252984-1F26-4B78-B29C-0028CCEBAAD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637" y="1248567"/>
            <a:ext cx="960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83368"/>
              </p:ext>
            </p:extLst>
          </p:nvPr>
        </p:nvGraphicFramePr>
        <p:xfrm>
          <a:off x="128453" y="1508919"/>
          <a:ext cx="10363200" cy="29718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14600"/>
                <a:gridCol w="7848600"/>
              </a:tblGrid>
              <a:tr h="2852545">
                <a:tc>
                  <a:txBody>
                    <a:bodyPr/>
                    <a:lstStyle/>
                    <a:p>
                      <a:pPr marL="0" marR="0" indent="0" algn="just" defTabSz="1013704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Utilization of IGST</a:t>
                      </a:r>
                    </a:p>
                    <a:p>
                      <a:pPr marL="0" marR="0" lvl="0" indent="0" algn="just" defTabSz="1013704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N.No. 02/2019 – Central Tax dt. 29</a:t>
                      </a:r>
                      <a:r>
                        <a:rPr lang="en-IN" sz="16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IN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January’2019 for amendment in CGST Act’2017</a:t>
                      </a:r>
                      <a:endParaRPr lang="en-US" sz="1600" b="0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013704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new process of utilization requires the utilization of IGST first against payment of any output tax liability in the form of CGST/SGST/UTGST/IGST</a:t>
                      </a:r>
                    </a:p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balance of CGST/SGST/UTGST can be used only when the balance of IGST is exhausted</a:t>
                      </a:r>
                    </a:p>
                    <a:p>
                      <a:pPr marL="285750" indent="-285750" algn="just" fontAlgn="base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This has been amended to restrict the utilisation of SGST/UTGST credit available against payment of IGST only when the balance in CGST credit is not available for payment of IGST.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9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9438"/>
            <a:ext cx="10607684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55837" y="6600811"/>
            <a:ext cx="6813958" cy="368234"/>
          </a:xfrm>
          <a:prstGeom prst="rect">
            <a:avLst/>
          </a:prstGeom>
          <a:noFill/>
        </p:spPr>
        <p:txBody>
          <a:bodyPr wrap="square" lIns="87134" tIns="43589" rIns="87134" bIns="43589" rtlCol="0">
            <a:spAutoFit/>
          </a:bodyPr>
          <a:lstStyle/>
          <a:p>
            <a:r>
              <a:rPr lang="en-US" sz="1800" i="1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7037" y="6524544"/>
            <a:ext cx="1556463" cy="52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algn="ctr"/>
            <a:r>
              <a:rPr lang="en-US" sz="1071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www.ascgroup.in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0607675" cy="8231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4" tIns="43589" rIns="87134" bIns="43589" rtlCol="0" anchor="ctr"/>
          <a:lstStyle/>
          <a:p>
            <a:pPr marL="435463"/>
            <a:r>
              <a:rPr lang="en-IN" sz="36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95" y="1612013"/>
            <a:ext cx="8523262" cy="3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b="1" dirty="0" smtClean="0">
              <a:latin typeface="Georgia" pitchFamily="18" charset="0"/>
            </a:endParaRPr>
          </a:p>
          <a:p>
            <a:r>
              <a:rPr lang="en-US" sz="3600" b="1" dirty="0" smtClean="0">
                <a:latin typeface="Georgia" pitchFamily="18" charset="0"/>
              </a:rPr>
              <a:t>Statutory</a:t>
            </a:r>
            <a:r>
              <a:rPr lang="en-US" sz="3200" b="1" dirty="0" smtClean="0">
                <a:latin typeface="Georgia" pitchFamily="18" charset="0"/>
              </a:rPr>
              <a:t> Provisions</a:t>
            </a:r>
          </a:p>
          <a:p>
            <a:pPr lvl="0"/>
            <a:endParaRPr lang="en-US" sz="34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67" y="5242719"/>
            <a:ext cx="2974169" cy="106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437437" y="188991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44268"/>
              </p:ext>
            </p:extLst>
          </p:nvPr>
        </p:nvGraphicFramePr>
        <p:xfrm>
          <a:off x="280851" y="1585119"/>
          <a:ext cx="10058403" cy="3581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22785"/>
                <a:gridCol w="2971800"/>
                <a:gridCol w="3663818"/>
              </a:tblGrid>
              <a:tr h="3581400">
                <a:tc>
                  <a:txBody>
                    <a:bodyPr/>
                    <a:lstStyle/>
                    <a:p>
                      <a:pPr marL="0" marR="0" indent="0" algn="l" defTabSz="1013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IN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Section 44:- GST Annual Return </a:t>
                      </a:r>
                      <a:r>
                        <a:rPr lang="en-IN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GSTR 9(Normal tax Payer),    9A (</a:t>
                      </a:r>
                      <a:r>
                        <a:rPr lang="en-IN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Composition dealer )</a:t>
                      </a:r>
                      <a:r>
                        <a:rPr lang="en-IN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&amp; 9 B (</a:t>
                      </a:r>
                      <a:r>
                        <a:rPr lang="en-IN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Electronic Commerce Operator)</a:t>
                      </a:r>
                      <a:r>
                        <a:rPr lang="en-IN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is to be filed once every year by a registered taxpayer under GST. </a:t>
                      </a:r>
                      <a:r>
                        <a:rPr lang="en-IN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Due Date: 30.06.2019.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Persons Not Required to File GSTR 9 i.e. </a:t>
                      </a:r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Casual Taxable Person, ISD, Non-resident taxable persons, Persons paying TDS under section 51 of GST Act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IN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Section 35 (5):-</a:t>
                      </a:r>
                      <a:r>
                        <a:rPr lang="en-IN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GST Audit report </a:t>
                      </a:r>
                      <a:r>
                        <a:rPr lang="en-IN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GSTR 9 C is </a:t>
                      </a:r>
                      <a:r>
                        <a:rPr lang="en-IN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to be filed by taxpayers whose annual turnover exceeds Rs. 2 crores during the F.Y . It is to be verified and audited by a chartered accountant or cost accountant.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2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latin typeface="Georgia" pitchFamily="18" charset="0"/>
              </a:rPr>
              <a:t>Preparation/Readiness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995" y="1248567"/>
            <a:ext cx="9533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2182310"/>
              </p:ext>
            </p:extLst>
          </p:nvPr>
        </p:nvGraphicFramePr>
        <p:xfrm>
          <a:off x="350837" y="1248567"/>
          <a:ext cx="10058399" cy="361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37" y="4861719"/>
            <a:ext cx="3507241" cy="135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7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latin typeface="Georgia" pitchFamily="18" charset="0"/>
                <a:cs typeface="Times New Roman" pitchFamily="18" charset="0"/>
              </a:rPr>
              <a:t>Collection of  </a:t>
            </a:r>
            <a:r>
              <a:rPr lang="en-US" sz="3200" b="1" dirty="0" smtClean="0">
                <a:latin typeface="Georgia" pitchFamily="18" charset="0"/>
                <a:cs typeface="Times New Roman" pitchFamily="18" charset="0"/>
              </a:rPr>
              <a:t>Details </a:t>
            </a:r>
            <a:r>
              <a:rPr lang="en-US" sz="3200" b="1" dirty="0">
                <a:latin typeface="Georgia" pitchFamily="18" charset="0"/>
                <a:cs typeface="Times New Roman" pitchFamily="18" charset="0"/>
              </a:rPr>
              <a:t>&amp; Documents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637" y="1356519"/>
            <a:ext cx="10058400" cy="41549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Collection of GSTR 3B, GSTR 1, TRAN-I, TRAN-II, ITC-04, GSTR 6 &amp; GSTR 2 A with complete details.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I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Collecting all details of sale, purchases, expenses &amp; Tax payments etc. from books of account including pre-GST period.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I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Collection of all transactions not accounted in books but subject to 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GST or accounted for but not subject to GST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64" y="5511503"/>
            <a:ext cx="1941720" cy="74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2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latin typeface="Georgia" pitchFamily="18" charset="0"/>
                <a:cs typeface="Times New Roman" pitchFamily="18" charset="0"/>
              </a:rPr>
              <a:t>Collection</a:t>
            </a:r>
            <a:r>
              <a:rPr lang="en-US" sz="3200" b="1" dirty="0">
                <a:latin typeface="Georgia" pitchFamily="18" charset="0"/>
                <a:cs typeface="Times New Roman" pitchFamily="18" charset="0"/>
              </a:rPr>
              <a:t> of  </a:t>
            </a:r>
            <a:r>
              <a:rPr lang="en-US" sz="3200" b="1" dirty="0" smtClean="0">
                <a:latin typeface="Georgia" pitchFamily="18" charset="0"/>
                <a:cs typeface="Times New Roman" pitchFamily="18" charset="0"/>
              </a:rPr>
              <a:t>Details </a:t>
            </a:r>
            <a:r>
              <a:rPr lang="en-US" sz="3200" b="1" dirty="0">
                <a:latin typeface="Georgia" pitchFamily="18" charset="0"/>
                <a:cs typeface="Times New Roman" pitchFamily="18" charset="0"/>
              </a:rPr>
              <a:t>&amp; </a:t>
            </a:r>
            <a:r>
              <a:rPr lang="en-US" sz="3200" b="1" dirty="0" smtClean="0">
                <a:latin typeface="Georgia" pitchFamily="18" charset="0"/>
                <a:cs typeface="Times New Roman" pitchFamily="18" charset="0"/>
              </a:rPr>
              <a:t>Documents…</a:t>
            </a:r>
            <a:endParaRPr lang="en-US" sz="32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837" y="1356519"/>
            <a:ext cx="990600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Collecting details of current FY purchases/services for which ITC claimed in subsequent FY.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I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Collecting all tax payment of GST liability link with PMT.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I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Collecting all invoices of outward/inward supplies either in soft or hard copy.</a:t>
            </a:r>
            <a:endParaRPr lang="en-I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37" y="4800640"/>
            <a:ext cx="3785045" cy="145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8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latin typeface="Georgia" pitchFamily="18" charset="0"/>
                <a:cs typeface="Times New Roman" pitchFamily="18" charset="0"/>
              </a:rPr>
              <a:t>Segregation</a:t>
            </a:r>
            <a:endParaRPr lang="en-US" sz="32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837" y="1280319"/>
            <a:ext cx="9982199" cy="36471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 wise monthly/quarterly segregation of all data collected like sale, purchases, expenses etc.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 wise,  HSN wise outward/inward supplies. Recent changes in inward supply requirement.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Segregation of outward/inward supplies as  required in Annual Return. Like B2B, B2C, credit notes, debit Notes, SEZ, Non-GST Supply Export, non-eligible inputs, RCM, ITC reversed, imports goods as well services etc..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03" y="4979648"/>
            <a:ext cx="3480245" cy="134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5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3600" b="1" dirty="0">
                <a:latin typeface="Georgia" pitchFamily="18" charset="0"/>
                <a:cs typeface="Times New Roman" pitchFamily="18" charset="0"/>
              </a:rPr>
              <a:t>Identification</a:t>
            </a:r>
            <a:r>
              <a:rPr lang="en-US" sz="3200" b="1" dirty="0">
                <a:latin typeface="Georgia" pitchFamily="18" charset="0"/>
                <a:cs typeface="Times New Roman" pitchFamily="18" charset="0"/>
              </a:rPr>
              <a:t> of </a:t>
            </a:r>
            <a:r>
              <a:rPr lang="en-US" sz="3200" b="1" dirty="0" smtClean="0">
                <a:latin typeface="Georgia" pitchFamily="18" charset="0"/>
                <a:cs typeface="Times New Roman" pitchFamily="18" charset="0"/>
              </a:rPr>
              <a:t>Discrepancies</a:t>
            </a:r>
            <a:endParaRPr lang="en-US" sz="32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745267"/>
            <a:ext cx="10605658" cy="138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437" y="1187708"/>
            <a:ext cx="10210800" cy="41549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excess or short claimed of  ITC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duplication of ITC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reversal ITC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reclaim of ITC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the discounts &amp; schemes on which GST is applicable or not.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ITC claimed on supplies specifically blocked u/s 17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Identifying ITC claimed against exempted output supplies or not claimed against taxable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63" y="5424390"/>
            <a:ext cx="2337245" cy="90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3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45" y="0"/>
            <a:ext cx="10596337" cy="1051719"/>
          </a:xfrm>
          <a:prstGeom prst="rect">
            <a:avLst/>
          </a:prstGeom>
          <a:solidFill>
            <a:srgbClr val="308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3600" b="1" dirty="0" smtClean="0">
                <a:latin typeface="Georgia" pitchFamily="18" charset="0"/>
                <a:cs typeface="Times New Roman" pitchFamily="18" charset="0"/>
              </a:rPr>
              <a:t>Reconciliation</a:t>
            </a:r>
            <a:endParaRPr lang="en-US" sz="32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96" y="6671986"/>
            <a:ext cx="64391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08FBA"/>
                </a:solidFill>
                <a:latin typeface="Georgia" panose="02040502050405020303" pitchFamily="18" charset="0"/>
              </a:rPr>
              <a:t>Comprehensive Solutions for Complex Matters</a:t>
            </a:r>
          </a:p>
        </p:txBody>
      </p:sp>
      <p:pic>
        <p:nvPicPr>
          <p:cNvPr id="11" name="BAE13E46-9FC0-4084-94D5-0AAA4DD69E0B" descr="3D1274DD-A2AD-42DD-BF2E-A95B9B14B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" y="5650712"/>
            <a:ext cx="10605658" cy="1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984-1F26-4B78-B29C-0028CCEBAAD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637" y="1280319"/>
            <a:ext cx="10058400" cy="26314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Reconciliation between GSTR 1 vs. GSTR 3 B for outward supply.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Reconciliation between GSTR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2A 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GSTR 3 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for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inward 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endParaRPr lang="en-I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Reconciliation between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books of account 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GSTR 3 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for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outward/inward supply.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Reconciliation of input from books of account claimed during the FY &amp; subsequent FY with GST Returns.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66" y="4701678"/>
            <a:ext cx="3785045" cy="145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7446</TotalTime>
  <Words>1678</Words>
  <Application>Microsoft Office PowerPoint</Application>
  <PresentationFormat>Custom</PresentationFormat>
  <Paragraphs>235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Georgia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ruchika bansal</dc:creator>
  <cp:lastModifiedBy>kriat sodhi</cp:lastModifiedBy>
  <cp:revision>508</cp:revision>
  <dcterms:created xsi:type="dcterms:W3CDTF">2017-10-31T07:36:23Z</dcterms:created>
  <dcterms:modified xsi:type="dcterms:W3CDTF">2019-02-14T15:44:08Z</dcterms:modified>
</cp:coreProperties>
</file>